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7" r:id="rId5"/>
  </p:sldIdLst>
  <p:sldSz cx="27432000" cy="164592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84">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276"/>
    <a:srgbClr val="B2B3B5"/>
    <a:srgbClr val="A83C0F"/>
    <a:srgbClr val="D57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3" autoAdjust="0"/>
    <p:restoredTop sz="95377" autoAdjust="0"/>
  </p:normalViewPr>
  <p:slideViewPr>
    <p:cSldViewPr>
      <p:cViewPr>
        <p:scale>
          <a:sx n="56" d="100"/>
          <a:sy n="56" d="100"/>
        </p:scale>
        <p:origin x="-3016" y="-1380"/>
      </p:cViewPr>
      <p:guideLst>
        <p:guide orient="horz" pos="5184"/>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2B7155-8EA4-7D47-BD4C-695C4283247C}" type="datetimeFigureOut">
              <a:rPr lang="en-US" smtClean="0"/>
              <a:t>6/27/2018</a:t>
            </a:fld>
            <a:endParaRPr lang="en-US" dirty="0"/>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5D747-90AC-A041-86EB-63B868057354}" type="slidenum">
              <a:rPr lang="en-US" smtClean="0"/>
              <a:t>‹#›</a:t>
            </a:fld>
            <a:endParaRPr lang="en-US" dirty="0"/>
          </a:p>
        </p:txBody>
      </p:sp>
    </p:spTree>
    <p:extLst>
      <p:ext uri="{BB962C8B-B14F-4D97-AF65-F5344CB8AC3E}">
        <p14:creationId xmlns:p14="http://schemas.microsoft.com/office/powerpoint/2010/main" val="34805915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36” tall.</a:t>
            </a:r>
            <a:r>
              <a:rPr lang="en-US" baseline="0" dirty="0"/>
              <a:t> All type size notations shown above are based on the final printed size of the poster.</a:t>
            </a:r>
          </a:p>
          <a:p>
            <a:r>
              <a:rPr lang="en-US" baseline="0" dirty="0"/>
              <a:t>• Contact Digital Duplicating (375-2969, http://digitalduplicating.pnl.gov) to order poster printing and finishing services for your completed poster design.</a:t>
            </a:r>
          </a:p>
          <a:p>
            <a:r>
              <a:rPr lang="en-US" baseline="0" dirty="0"/>
              <a:t>• Remember to have your poster cleared for public display/distribution through the Information Release system (http://informationrelease.pnl.gov).</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9695D747-90AC-A041-86EB-63B868057354}" type="slidenum">
              <a:rPr lang="en-US" smtClean="0"/>
              <a:t>1</a:t>
            </a:fld>
            <a:endParaRPr lang="en-US" dirty="0"/>
          </a:p>
        </p:txBody>
      </p:sp>
    </p:spTree>
    <p:extLst>
      <p:ext uri="{BB962C8B-B14F-4D97-AF65-F5344CB8AC3E}">
        <p14:creationId xmlns:p14="http://schemas.microsoft.com/office/powerpoint/2010/main" val="4140454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36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27432000" cy="164592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F152937-E09B-7046-B681-8B3AEC169A26}"/>
              </a:ext>
            </a:extLst>
          </p:cNvPr>
          <p:cNvGrpSpPr/>
          <p:nvPr userDrawn="1"/>
        </p:nvGrpSpPr>
        <p:grpSpPr>
          <a:xfrm>
            <a:off x="0" y="0"/>
            <a:ext cx="27432000" cy="16459200"/>
            <a:chOff x="0" y="0"/>
            <a:chExt cx="27432000" cy="16459200"/>
          </a:xfrm>
        </p:grpSpPr>
        <p:grpSp>
          <p:nvGrpSpPr>
            <p:cNvPr id="4" name="Group 3"/>
            <p:cNvGrpSpPr/>
            <p:nvPr userDrawn="1"/>
          </p:nvGrpSpPr>
          <p:grpSpPr>
            <a:xfrm>
              <a:off x="0" y="0"/>
              <a:ext cx="27432000" cy="16459200"/>
              <a:chOff x="0" y="0"/>
              <a:chExt cx="27432000" cy="1645920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517600" y="0"/>
                <a:ext cx="914400" cy="16459200"/>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2788920"/>
              </a:xfrm>
              <a:prstGeom prst="rect">
                <a:avLst/>
              </a:prstGeom>
            </p:spPr>
          </p:pic>
        </p:grpSp>
        <p:grpSp>
          <p:nvGrpSpPr>
            <p:cNvPr id="18" name="Group 17">
              <a:extLst>
                <a:ext uri="{FF2B5EF4-FFF2-40B4-BE49-F238E27FC236}">
                  <a16:creationId xmlns:a16="http://schemas.microsoft.com/office/drawing/2014/main" id="{A45CD3AD-9221-A446-8D7A-2A50F4ED1AC1}"/>
                </a:ext>
              </a:extLst>
            </p:cNvPr>
            <p:cNvGrpSpPr/>
            <p:nvPr userDrawn="1"/>
          </p:nvGrpSpPr>
          <p:grpSpPr>
            <a:xfrm>
              <a:off x="685800" y="320041"/>
              <a:ext cx="26746200" cy="15729006"/>
              <a:chOff x="685800" y="320041"/>
              <a:chExt cx="26746200" cy="15729006"/>
            </a:xfrm>
          </p:grpSpPr>
          <p:grpSp>
            <p:nvGrpSpPr>
              <p:cNvPr id="16" name="Group 15">
                <a:extLst>
                  <a:ext uri="{FF2B5EF4-FFF2-40B4-BE49-F238E27FC236}">
                    <a16:creationId xmlns:a16="http://schemas.microsoft.com/office/drawing/2014/main" id="{9515714D-4997-984A-9055-69408B630D54}"/>
                  </a:ext>
                </a:extLst>
              </p:cNvPr>
              <p:cNvGrpSpPr/>
              <p:nvPr userDrawn="1"/>
            </p:nvGrpSpPr>
            <p:grpSpPr>
              <a:xfrm>
                <a:off x="685800" y="15106650"/>
                <a:ext cx="26746200" cy="942397"/>
                <a:chOff x="685800" y="15106650"/>
                <a:chExt cx="26746200" cy="942397"/>
              </a:xfrm>
            </p:grpSpPr>
            <p:cxnSp>
              <p:nvCxnSpPr>
                <p:cNvPr id="8" name="Straight Connector 7"/>
                <p:cNvCxnSpPr/>
                <p:nvPr userDrawn="1"/>
              </p:nvCxnSpPr>
              <p:spPr>
                <a:xfrm>
                  <a:off x="685800" y="15106650"/>
                  <a:ext cx="26746200" cy="0"/>
                </a:xfrm>
                <a:prstGeom prst="line">
                  <a:avLst/>
                </a:prstGeom>
                <a:ln w="50800">
                  <a:gradFill flip="none" rotWithShape="1">
                    <a:gsLst>
                      <a:gs pos="0">
                        <a:srgbClr val="B2B3B5"/>
                      </a:gs>
                      <a:gs pos="100000">
                        <a:srgbClr val="707276"/>
                      </a:gs>
                    </a:gsLst>
                    <a:lin ang="0" scaled="0"/>
                    <a:tileRect/>
                  </a:gra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78FD9C28-5564-434D-8BB0-7073D53F0279}"/>
                    </a:ext>
                  </a:extLst>
                </p:cNvPr>
                <p:cNvGrpSpPr/>
                <p:nvPr userDrawn="1"/>
              </p:nvGrpSpPr>
              <p:grpSpPr>
                <a:xfrm>
                  <a:off x="685800" y="15541625"/>
                  <a:ext cx="25380950" cy="507422"/>
                  <a:chOff x="685800" y="15541625"/>
                  <a:chExt cx="25380950" cy="507422"/>
                </a:xfrm>
              </p:grpSpPr>
              <p:pic>
                <p:nvPicPr>
                  <p:cNvPr id="9" name="Picture 8"/>
                  <p:cNvPicPr>
                    <a:picLocks noChangeAspect="1"/>
                  </p:cNvPicPr>
                  <p:nvPr userDrawn="1"/>
                </p:nvPicPr>
                <p:blipFill>
                  <a:blip r:embed="rId5"/>
                  <a:stretch>
                    <a:fillRect/>
                  </a:stretch>
                </p:blipFill>
                <p:spPr>
                  <a:xfrm>
                    <a:off x="685800" y="15541625"/>
                    <a:ext cx="1485900" cy="406400"/>
                  </a:xfrm>
                  <a:prstGeom prst="rect">
                    <a:avLst/>
                  </a:prstGeom>
                </p:spPr>
              </p:pic>
              <p:pic>
                <p:nvPicPr>
                  <p:cNvPr id="5" name="Picture 4"/>
                  <p:cNvPicPr>
                    <a:picLocks noChangeAspect="1"/>
                  </p:cNvPicPr>
                  <p:nvPr userDrawn="1"/>
                </p:nvPicPr>
                <p:blipFill>
                  <a:blip r:embed="rId6"/>
                  <a:stretch>
                    <a:fillRect/>
                  </a:stretch>
                </p:blipFill>
                <p:spPr>
                  <a:xfrm>
                    <a:off x="23114000" y="15629947"/>
                    <a:ext cx="2952750" cy="419100"/>
                  </a:xfrm>
                  <a:prstGeom prst="rect">
                    <a:avLst/>
                  </a:prstGeom>
                </p:spPr>
              </p:pic>
            </p:grpSp>
          </p:grpSp>
          <p:pic>
            <p:nvPicPr>
              <p:cNvPr id="12" name="Picture 11">
                <a:extLst>
                  <a:ext uri="{FF2B5EF4-FFF2-40B4-BE49-F238E27FC236}">
                    <a16:creationId xmlns:a16="http://schemas.microsoft.com/office/drawing/2014/main" id="{D1F092B4-A186-E040-89E6-07924B59686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624792" y="320041"/>
                <a:ext cx="2148840" cy="2100141"/>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gif"/><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1075E6BC-FE6D-460A-8474-4A36D6CAABCA}"/>
              </a:ext>
            </a:extLst>
          </p:cNvPr>
          <p:cNvSpPr/>
          <p:nvPr/>
        </p:nvSpPr>
        <p:spPr>
          <a:xfrm>
            <a:off x="18491527" y="3429000"/>
            <a:ext cx="7965673" cy="3570208"/>
          </a:xfrm>
          <a:prstGeom prst="rect">
            <a:avLst/>
          </a:prstGeom>
        </p:spPr>
        <p:txBody>
          <a:bodyPr wrap="square">
            <a:spAutoFit/>
          </a:bodyPr>
          <a:lstStyle/>
          <a:p>
            <a:pPr marL="585062"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169 descriptors derived from SMILES by Descriptors function in </a:t>
            </a:r>
            <a:r>
              <a:rPr lang="en-US" sz="2000" dirty="0" err="1">
                <a:solidFill>
                  <a:srgbClr val="000000"/>
                </a:solidFill>
                <a:latin typeface="Tahoma" pitchFamily="34" charset="0"/>
                <a:ea typeface="Tahoma" pitchFamily="34" charset="0"/>
                <a:cs typeface="Tahoma" pitchFamily="34" charset="0"/>
              </a:rPr>
              <a:t>rdkit.chem</a:t>
            </a:r>
            <a:r>
              <a:rPr lang="en-US" sz="2000" dirty="0">
                <a:solidFill>
                  <a:srgbClr val="000000"/>
                </a:solidFill>
                <a:latin typeface="Tahoma" pitchFamily="34" charset="0"/>
                <a:ea typeface="Tahoma" pitchFamily="34" charset="0"/>
                <a:cs typeface="Tahoma" pitchFamily="34" charset="0"/>
              </a:rPr>
              <a:t> package are list in tabular and directly used as input features to develop </a:t>
            </a:r>
            <a:r>
              <a:rPr lang="en-US" sz="2000" dirty="0">
                <a:latin typeface="Tahoma" panose="020B0604030504040204" pitchFamily="34" charset="0"/>
                <a:ea typeface="Tahoma" panose="020B0604030504040204" pitchFamily="34" charset="0"/>
                <a:cs typeface="Tahoma" panose="020B0604030504040204" pitchFamily="34" charset="0"/>
              </a:rPr>
              <a:t>Multi-Layer Perceptron (MLP) model.</a:t>
            </a:r>
            <a:endParaRPr lang="en-US" sz="20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Uses chemical “text representation” (SMILES strings) to develop the</a:t>
            </a:r>
            <a:r>
              <a:rPr lang="en-US" sz="2000" dirty="0">
                <a:solidFill>
                  <a:srgbClr val="FF0000"/>
                </a:solidFill>
                <a:latin typeface="Tahoma" pitchFamily="34" charset="0"/>
                <a:ea typeface="Tahoma" pitchFamily="34" charset="0"/>
                <a:cs typeface="Tahoma" pitchFamily="34" charset="0"/>
              </a:rPr>
              <a:t> </a:t>
            </a:r>
            <a:r>
              <a:rPr lang="en-US" sz="2000" dirty="0">
                <a:solidFill>
                  <a:srgbClr val="000000"/>
                </a:solidFill>
                <a:latin typeface="Tahoma" pitchFamily="34" charset="0"/>
                <a:ea typeface="Tahoma" pitchFamily="34" charset="0"/>
                <a:cs typeface="Tahoma" pitchFamily="34" charset="0"/>
              </a:rPr>
              <a:t>deep Recurrent Neural Network (RNN).</a:t>
            </a: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endParaRPr lang="en-US" sz="1800" dirty="0">
              <a:solidFill>
                <a:srgbClr val="000000"/>
              </a:solidFill>
              <a:latin typeface="Tahoma" pitchFamily="34" charset="0"/>
              <a:ea typeface="Tahoma" pitchFamily="34" charset="0"/>
              <a:cs typeface="Tahoma" pitchFamily="34" charset="0"/>
            </a:endParaRPr>
          </a:p>
        </p:txBody>
      </p:sp>
      <p:sp>
        <p:nvSpPr>
          <p:cNvPr id="188" name="Rectangle 187"/>
          <p:cNvSpPr/>
          <p:nvPr/>
        </p:nvSpPr>
        <p:spPr>
          <a:xfrm>
            <a:off x="10319668" y="3619143"/>
            <a:ext cx="8464483" cy="461665"/>
          </a:xfrm>
          <a:prstGeom prst="rect">
            <a:avLst/>
          </a:prstGeom>
        </p:spPr>
        <p:txBody>
          <a:bodyPr wrap="square">
            <a:spAutoFit/>
          </a:bodyPr>
          <a:lstStyle/>
          <a:p>
            <a:pPr defTabSz="551452">
              <a:tabLst>
                <a:tab pos="501447" algn="l"/>
              </a:tabLst>
            </a:pPr>
            <a:r>
              <a:rPr lang="en-US" sz="2400" b="1" u="sng" dirty="0">
                <a:solidFill>
                  <a:srgbClr val="000000"/>
                </a:solidFill>
                <a:latin typeface="Tahoma" pitchFamily="34" charset="0"/>
                <a:ea typeface="Tahoma" pitchFamily="34" charset="0"/>
                <a:cs typeface="Tahoma" pitchFamily="34" charset="0"/>
              </a:rPr>
              <a:t>Data Converting </a:t>
            </a:r>
            <a:r>
              <a:rPr lang="en-US" sz="2400" b="1" u="sng" dirty="0">
                <a:solidFill>
                  <a:srgbClr val="000000"/>
                </a:solidFill>
                <a:latin typeface="Tahoma" pitchFamily="34" charset="0"/>
                <a:ea typeface="Tahoma" pitchFamily="34" charset="0"/>
                <a:cs typeface="Tahoma" pitchFamily="34" charset="0"/>
                <a:sym typeface="Symbol" panose="05050102010706020507" pitchFamily="18" charset="2"/>
              </a:rPr>
              <a:t> </a:t>
            </a:r>
            <a:r>
              <a:rPr lang="en-US" sz="2400" b="1" u="sng" dirty="0">
                <a:solidFill>
                  <a:srgbClr val="000000"/>
                </a:solidFill>
                <a:latin typeface="Tahoma" pitchFamily="34" charset="0"/>
                <a:ea typeface="Tahoma" pitchFamily="34" charset="0"/>
                <a:cs typeface="Tahoma" pitchFamily="34" charset="0"/>
              </a:rPr>
              <a:t>Neural Network Developed</a:t>
            </a:r>
            <a:endParaRPr lang="en-US" sz="1800" dirty="0">
              <a:solidFill>
                <a:srgbClr val="000000"/>
              </a:solidFill>
              <a:latin typeface="Tahoma" pitchFamily="34" charset="0"/>
              <a:ea typeface="Tahoma" pitchFamily="34" charset="0"/>
              <a:cs typeface="Tahoma" pitchFamily="34" charset="0"/>
            </a:endParaRPr>
          </a:p>
        </p:txBody>
      </p:sp>
      <p:sp>
        <p:nvSpPr>
          <p:cNvPr id="133" name="Rectangle 132"/>
          <p:cNvSpPr/>
          <p:nvPr/>
        </p:nvSpPr>
        <p:spPr>
          <a:xfrm>
            <a:off x="10154859" y="2989757"/>
            <a:ext cx="16399882" cy="12124425"/>
          </a:xfrm>
          <a:prstGeom prst="rect">
            <a:avLst/>
          </a:prstGeom>
          <a:noFill/>
          <a:ln w="76200">
            <a:solidFill>
              <a:srgbClr val="E66400"/>
            </a:solidFill>
          </a:ln>
        </p:spPr>
        <p:style>
          <a:lnRef idx="2">
            <a:schemeClr val="accent1">
              <a:shade val="50000"/>
            </a:schemeClr>
          </a:lnRef>
          <a:fillRef idx="1">
            <a:schemeClr val="accent1"/>
          </a:fillRef>
          <a:effectRef idx="0">
            <a:schemeClr val="accent1"/>
          </a:effectRef>
          <a:fontRef idx="minor">
            <a:schemeClr val="lt1"/>
          </a:fontRef>
        </p:style>
        <p:txBody>
          <a:bodyPr lIns="83203" tIns="41601" rIns="83203" bIns="41601" rtlCol="0" anchor="ctr"/>
          <a:lstStyle/>
          <a:p>
            <a:pPr algn="ctr"/>
            <a:endParaRPr lang="en-US" sz="8348"/>
          </a:p>
        </p:txBody>
      </p:sp>
      <p:sp>
        <p:nvSpPr>
          <p:cNvPr id="5" name="TextBox 4"/>
          <p:cNvSpPr txBox="1"/>
          <p:nvPr/>
        </p:nvSpPr>
        <p:spPr>
          <a:xfrm>
            <a:off x="533400" y="204051"/>
            <a:ext cx="23981180" cy="2281394"/>
          </a:xfrm>
          <a:prstGeom prst="rect">
            <a:avLst/>
          </a:prstGeom>
          <a:noFill/>
        </p:spPr>
        <p:txBody>
          <a:bodyPr wrap="none" lIns="0" tIns="34290" rIns="0" bIns="0" rtlCol="0">
            <a:spAutoFit/>
          </a:bodyPr>
          <a:lstStyle/>
          <a:p>
            <a:pPr algn="ctr"/>
            <a:r>
              <a:rPr lang="en-US" sz="6000" b="1" dirty="0" err="1">
                <a:solidFill>
                  <a:schemeClr val="bg1"/>
                </a:solidFill>
                <a:latin typeface="Arial"/>
                <a:cs typeface="Arial"/>
              </a:rPr>
              <a:t>ToxNet</a:t>
            </a:r>
            <a:r>
              <a:rPr lang="en-US" sz="6000" b="1" dirty="0">
                <a:solidFill>
                  <a:schemeClr val="bg1"/>
                </a:solidFill>
                <a:latin typeface="Arial"/>
                <a:cs typeface="Arial"/>
              </a:rPr>
              <a:t>: Chemical Toxicity Prediction by Deep Learning</a:t>
            </a:r>
          </a:p>
          <a:p>
            <a:endParaRPr lang="en-US" sz="2400" b="1" u="sng" dirty="0">
              <a:solidFill>
                <a:schemeClr val="bg1"/>
              </a:solidFill>
              <a:latin typeface="Arial"/>
              <a:cs typeface="Arial"/>
            </a:endParaRPr>
          </a:p>
          <a:p>
            <a:r>
              <a:rPr lang="en-US" altLang="zh-CN" sz="2700" dirty="0" err="1">
                <a:solidFill>
                  <a:schemeClr val="bg1"/>
                </a:solidFill>
                <a:latin typeface="Arial"/>
                <a:cs typeface="Arial"/>
              </a:rPr>
              <a:t>Sijia</a:t>
            </a:r>
            <a:r>
              <a:rPr lang="en-US" altLang="zh-CN" sz="2700" dirty="0">
                <a:solidFill>
                  <a:schemeClr val="bg1"/>
                </a:solidFill>
                <a:latin typeface="Arial"/>
                <a:cs typeface="Arial"/>
              </a:rPr>
              <a:t> Xiao,</a:t>
            </a:r>
            <a:r>
              <a:rPr lang="en-US" sz="2700" baseline="30000" dirty="0">
                <a:solidFill>
                  <a:schemeClr val="bg1"/>
                </a:solidFill>
                <a:latin typeface="Arial"/>
                <a:cs typeface="Arial"/>
              </a:rPr>
              <a:t> 2</a:t>
            </a:r>
            <a:r>
              <a:rPr lang="en-US" altLang="zh-CN" sz="2700" dirty="0">
                <a:solidFill>
                  <a:schemeClr val="bg1"/>
                </a:solidFill>
                <a:latin typeface="Arial"/>
                <a:cs typeface="Arial"/>
              </a:rPr>
              <a:t> Yiming Sui,</a:t>
            </a:r>
            <a:r>
              <a:rPr lang="en-US" sz="2700" baseline="30000" dirty="0">
                <a:solidFill>
                  <a:schemeClr val="bg1"/>
                </a:solidFill>
                <a:latin typeface="Arial"/>
                <a:cs typeface="Arial"/>
              </a:rPr>
              <a:t> 3</a:t>
            </a:r>
            <a:r>
              <a:rPr lang="en-US" altLang="zh-CN" sz="2700" dirty="0">
                <a:solidFill>
                  <a:schemeClr val="bg1"/>
                </a:solidFill>
                <a:latin typeface="Arial"/>
                <a:cs typeface="Arial"/>
              </a:rPr>
              <a:t> </a:t>
            </a:r>
            <a:r>
              <a:rPr lang="en-US" altLang="zh-CN" sz="2700" dirty="0" err="1">
                <a:solidFill>
                  <a:schemeClr val="bg1"/>
                </a:solidFill>
                <a:latin typeface="Arial"/>
                <a:cs typeface="Arial"/>
              </a:rPr>
              <a:t>Luocheng</a:t>
            </a:r>
            <a:r>
              <a:rPr lang="en-US" altLang="zh-CN" sz="2700" dirty="0">
                <a:solidFill>
                  <a:schemeClr val="bg1"/>
                </a:solidFill>
                <a:latin typeface="Arial"/>
                <a:cs typeface="Arial"/>
              </a:rPr>
              <a:t> Huang, </a:t>
            </a:r>
            <a:r>
              <a:rPr lang="en-US" altLang="zh-CN" sz="2700" baseline="30000" dirty="0">
                <a:solidFill>
                  <a:schemeClr val="bg1"/>
                </a:solidFill>
                <a:latin typeface="Arial"/>
                <a:cs typeface="Arial"/>
              </a:rPr>
              <a:t>3 </a:t>
            </a:r>
            <a:r>
              <a:rPr lang="en-US" sz="2700" b="1" u="sng" dirty="0">
                <a:solidFill>
                  <a:schemeClr val="bg1"/>
                </a:solidFill>
                <a:latin typeface="Arial"/>
                <a:cs typeface="Arial"/>
              </a:rPr>
              <a:t>Garrett B. Goh</a:t>
            </a:r>
            <a:r>
              <a:rPr lang="en-US" sz="2700" dirty="0">
                <a:solidFill>
                  <a:schemeClr val="bg1"/>
                </a:solidFill>
                <a:latin typeface="Arial"/>
                <a:cs typeface="Arial"/>
              </a:rPr>
              <a:t>,</a:t>
            </a:r>
            <a:r>
              <a:rPr lang="en-US" sz="2700" baseline="30000" dirty="0">
                <a:solidFill>
                  <a:schemeClr val="bg1"/>
                </a:solidFill>
                <a:latin typeface="Arial"/>
                <a:cs typeface="Arial"/>
              </a:rPr>
              <a:t>1,</a:t>
            </a:r>
            <a:r>
              <a:rPr lang="en-US" sz="2700" dirty="0">
                <a:solidFill>
                  <a:schemeClr val="bg1"/>
                </a:solidFill>
                <a:latin typeface="Arial"/>
                <a:cs typeface="Arial"/>
              </a:rPr>
              <a:t>* </a:t>
            </a:r>
          </a:p>
          <a:p>
            <a:r>
              <a:rPr lang="en-US" sz="600" dirty="0">
                <a:solidFill>
                  <a:schemeClr val="bg1"/>
                </a:solidFill>
                <a:latin typeface="Arial"/>
                <a:cs typeface="Arial"/>
              </a:rPr>
              <a:t> </a:t>
            </a:r>
            <a:r>
              <a:rPr lang="en-US" sz="800" baseline="30000" dirty="0">
                <a:solidFill>
                  <a:schemeClr val="bg1"/>
                </a:solidFill>
                <a:latin typeface="Arial"/>
                <a:cs typeface="Arial"/>
              </a:rPr>
              <a:t>1,</a:t>
            </a:r>
            <a:r>
              <a:rPr lang="en-US" sz="800" dirty="0">
                <a:solidFill>
                  <a:schemeClr val="bg1"/>
                </a:solidFill>
                <a:latin typeface="Arial"/>
                <a:cs typeface="Arial"/>
              </a:rPr>
              <a:t>*</a:t>
            </a:r>
            <a:endParaRPr lang="en-US" sz="600" dirty="0">
              <a:solidFill>
                <a:schemeClr val="bg1"/>
              </a:solidFill>
              <a:latin typeface="Arial"/>
              <a:cs typeface="Arial"/>
            </a:endParaRPr>
          </a:p>
          <a:p>
            <a:r>
              <a:rPr lang="en-US" sz="2700" i="1" baseline="30000" dirty="0">
                <a:solidFill>
                  <a:schemeClr val="bg1"/>
                </a:solidFill>
                <a:latin typeface="Arial"/>
                <a:cs typeface="Arial"/>
              </a:rPr>
              <a:t>1</a:t>
            </a:r>
            <a:r>
              <a:rPr lang="en-US" sz="2700" i="1" dirty="0">
                <a:solidFill>
                  <a:schemeClr val="bg1"/>
                </a:solidFill>
                <a:latin typeface="Arial"/>
                <a:cs typeface="Arial"/>
              </a:rPr>
              <a:t> Pacific Northwest National Lab, PCSD  | </a:t>
            </a:r>
            <a:r>
              <a:rPr lang="en-US" sz="2700" i="1" baseline="30000" dirty="0">
                <a:solidFill>
                  <a:schemeClr val="bg1"/>
                </a:solidFill>
                <a:latin typeface="Arial"/>
                <a:cs typeface="Arial"/>
              </a:rPr>
              <a:t>2</a:t>
            </a:r>
            <a:r>
              <a:rPr lang="en-US" sz="2700" i="1" dirty="0">
                <a:solidFill>
                  <a:schemeClr val="bg1"/>
                </a:solidFill>
                <a:latin typeface="Arial"/>
                <a:cs typeface="Arial"/>
              </a:rPr>
              <a:t> University of Washington, Chemical Engineering | </a:t>
            </a:r>
            <a:r>
              <a:rPr lang="en-US" sz="2700" i="1" baseline="30000" dirty="0">
                <a:solidFill>
                  <a:schemeClr val="bg1"/>
                </a:solidFill>
                <a:latin typeface="Arial"/>
                <a:cs typeface="Arial"/>
              </a:rPr>
              <a:t>3</a:t>
            </a:r>
            <a:r>
              <a:rPr lang="en-US" sz="2700" i="1" dirty="0">
                <a:solidFill>
                  <a:schemeClr val="bg1"/>
                </a:solidFill>
                <a:latin typeface="Arial"/>
                <a:cs typeface="Arial"/>
              </a:rPr>
              <a:t> University of Washington, Material Science and Engineering </a:t>
            </a:r>
          </a:p>
        </p:txBody>
      </p:sp>
      <p:sp>
        <p:nvSpPr>
          <p:cNvPr id="6" name="TextBox 5"/>
          <p:cNvSpPr txBox="1"/>
          <p:nvPr/>
        </p:nvSpPr>
        <p:spPr>
          <a:xfrm rot="16200000">
            <a:off x="-2057400" y="139446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sp>
        <p:nvSpPr>
          <p:cNvPr id="10" name="TextBox 9"/>
          <p:cNvSpPr txBox="1"/>
          <p:nvPr/>
        </p:nvSpPr>
        <p:spPr>
          <a:xfrm>
            <a:off x="304492" y="3733800"/>
            <a:ext cx="9850367" cy="7224431"/>
          </a:xfrm>
          <a:prstGeom prst="rect">
            <a:avLst/>
          </a:prstGeom>
          <a:noFill/>
        </p:spPr>
        <p:txBody>
          <a:bodyPr wrap="square" lIns="83203" tIns="41601" rIns="83203" bIns="41601" rtlCol="0">
            <a:spAutoFit/>
          </a:bodyPr>
          <a:lstStyle/>
          <a:p>
            <a:r>
              <a:rPr lang="en-US" sz="2400" b="1" dirty="0">
                <a:solidFill>
                  <a:srgbClr val="000000"/>
                </a:solidFill>
                <a:latin typeface="Tahoma" pitchFamily="34" charset="0"/>
                <a:ea typeface="Tahoma" pitchFamily="34" charset="0"/>
                <a:cs typeface="Tahoma" pitchFamily="34" charset="0"/>
              </a:rPr>
              <a:t>      </a:t>
            </a:r>
            <a:r>
              <a:rPr lang="en-US" sz="2400" b="1" u="sng" dirty="0">
                <a:solidFill>
                  <a:srgbClr val="000000"/>
                </a:solidFill>
                <a:latin typeface="Tahoma" pitchFamily="34" charset="0"/>
                <a:ea typeface="Tahoma" pitchFamily="34" charset="0"/>
                <a:cs typeface="Tahoma" pitchFamily="34" charset="0"/>
              </a:rPr>
              <a:t>What is </a:t>
            </a:r>
            <a:r>
              <a:rPr lang="en-US" sz="2400" b="1" u="sng">
                <a:solidFill>
                  <a:srgbClr val="000000"/>
                </a:solidFill>
                <a:latin typeface="Tahoma" pitchFamily="34" charset="0"/>
                <a:ea typeface="Tahoma" pitchFamily="34" charset="0"/>
                <a:cs typeface="Tahoma" pitchFamily="34" charset="0"/>
              </a:rPr>
              <a:t>our motivation?</a:t>
            </a:r>
            <a:endParaRPr lang="en-US" sz="2400" b="1" u="sng" dirty="0">
              <a:solidFill>
                <a:srgbClr val="000000"/>
              </a:solidFill>
              <a:latin typeface="Tahoma" pitchFamily="34" charset="0"/>
              <a:ea typeface="Tahoma" pitchFamily="34" charset="0"/>
              <a:cs typeface="Tahoma" pitchFamily="34" charset="0"/>
            </a:endParaRPr>
          </a:p>
          <a:p>
            <a:pPr marL="585062" indent="-585062" algn="just">
              <a:buFont typeface="Tahoma" pitchFamily="34" charset="0"/>
              <a:buChar char="●"/>
            </a:pPr>
            <a:r>
              <a:rPr lang="en-US" sz="2000" dirty="0">
                <a:solidFill>
                  <a:srgbClr val="000000"/>
                </a:solidFill>
                <a:latin typeface="Tahoma" pitchFamily="34" charset="0"/>
                <a:ea typeface="Tahoma" pitchFamily="34" charset="0"/>
                <a:cs typeface="Tahoma" pitchFamily="34" charset="0"/>
              </a:rPr>
              <a:t>Acute system toxicity data are used by a number of U.S. federal agencies (i.e. GHS and EPA), most commonly for hazard classification and risk assessment for acute chemical exposures. Due to the fact that current tests like LD50 still depend on live animals to gain acute systemic toxicity information which is quite cruel, implementation of non-animal approaches to produce these data, meeting the regulatory needs and uses for acute systemic toxicity information becomes pretty urgent and necessary</a:t>
            </a:r>
          </a:p>
          <a:p>
            <a:pPr marL="585062" indent="-585062" algn="just">
              <a:buFont typeface="Tahoma" pitchFamily="34" charset="0"/>
              <a:buChar char="●"/>
            </a:pPr>
            <a:endParaRPr lang="en-US" sz="2000" dirty="0">
              <a:solidFill>
                <a:srgbClr val="000000"/>
              </a:solidFill>
              <a:latin typeface="Tahoma" pitchFamily="34" charset="0"/>
              <a:ea typeface="Tahoma" pitchFamily="34" charset="0"/>
              <a:cs typeface="Tahoma" pitchFamily="34" charset="0"/>
            </a:endParaRPr>
          </a:p>
          <a:p>
            <a:r>
              <a:rPr lang="en-US" sz="2400" b="1" dirty="0">
                <a:solidFill>
                  <a:srgbClr val="000000"/>
                </a:solidFill>
                <a:latin typeface="Tahoma" pitchFamily="34" charset="0"/>
                <a:ea typeface="Tahoma" pitchFamily="34" charset="0"/>
                <a:cs typeface="Tahoma" pitchFamily="34" charset="0"/>
              </a:rPr>
              <a:t>      </a:t>
            </a:r>
            <a:r>
              <a:rPr lang="en-US" sz="2400" b="1" u="sng" dirty="0">
                <a:solidFill>
                  <a:srgbClr val="000000"/>
                </a:solidFill>
                <a:latin typeface="Tahoma" pitchFamily="34" charset="0"/>
                <a:ea typeface="Tahoma" pitchFamily="34" charset="0"/>
                <a:cs typeface="Tahoma" pitchFamily="34" charset="0"/>
              </a:rPr>
              <a:t>What is Deep Learning?</a:t>
            </a:r>
          </a:p>
          <a:p>
            <a:pPr marL="585062"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Deep Learning = Deep Neural Networks</a:t>
            </a: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endParaRPr lang="en-US" sz="1800" dirty="0">
              <a:solidFill>
                <a:srgbClr val="000000"/>
              </a:solidFill>
              <a:latin typeface="Tahoma" pitchFamily="34" charset="0"/>
              <a:ea typeface="Tahoma" pitchFamily="34" charset="0"/>
              <a:cs typeface="Tahoma" pitchFamily="34" charset="0"/>
            </a:endParaRPr>
          </a:p>
          <a:p>
            <a:pPr defTabSz="551452">
              <a:tabLst>
                <a:tab pos="501447" algn="l"/>
              </a:tabLst>
            </a:pPr>
            <a:r>
              <a:rPr lang="en-US" sz="1800" dirty="0">
                <a:solidFill>
                  <a:srgbClr val="000000"/>
                </a:solidFill>
                <a:latin typeface="Tahoma" pitchFamily="34" charset="0"/>
                <a:ea typeface="Tahoma" pitchFamily="34" charset="0"/>
                <a:cs typeface="Tahoma" pitchFamily="34" charset="0"/>
              </a:rPr>
              <a:t>	</a:t>
            </a:r>
          </a:p>
          <a:p>
            <a:pPr defTabSz="551452">
              <a:tabLst>
                <a:tab pos="501447" algn="l"/>
              </a:tabLst>
            </a:pPr>
            <a:endParaRPr lang="en-US" sz="1800" b="1" dirty="0">
              <a:solidFill>
                <a:srgbClr val="000000"/>
              </a:solidFill>
              <a:latin typeface="Tahoma" pitchFamily="34" charset="0"/>
              <a:ea typeface="Tahoma" pitchFamily="34" charset="0"/>
              <a:cs typeface="Tahoma" pitchFamily="34" charset="0"/>
            </a:endParaRPr>
          </a:p>
          <a:p>
            <a:pPr defTabSz="551452">
              <a:tabLst>
                <a:tab pos="501447" algn="l"/>
              </a:tabLst>
            </a:pPr>
            <a:r>
              <a:rPr lang="en-US" sz="2400" b="1" dirty="0">
                <a:solidFill>
                  <a:srgbClr val="000000"/>
                </a:solidFill>
                <a:latin typeface="Tahoma" pitchFamily="34" charset="0"/>
                <a:ea typeface="Tahoma" pitchFamily="34" charset="0"/>
                <a:cs typeface="Tahoma" pitchFamily="34" charset="0"/>
              </a:rPr>
              <a:t>      </a:t>
            </a:r>
            <a:r>
              <a:rPr lang="en-US" sz="2400" b="1" u="sng" dirty="0">
                <a:solidFill>
                  <a:srgbClr val="000000"/>
                </a:solidFill>
                <a:latin typeface="Tahoma" pitchFamily="34" charset="0"/>
                <a:ea typeface="Tahoma" pitchFamily="34" charset="0"/>
                <a:cs typeface="Tahoma" pitchFamily="34" charset="0"/>
              </a:rPr>
              <a:t>Why Deep Learning?</a:t>
            </a:r>
            <a:endParaRPr lang="en-US" sz="2800" b="1" u="sng" dirty="0">
              <a:solidFill>
                <a:srgbClr val="000000"/>
              </a:solidFill>
              <a:latin typeface="Tahoma" pitchFamily="34" charset="0"/>
              <a:ea typeface="Tahoma" pitchFamily="34" charset="0"/>
              <a:cs typeface="Tahoma" pitchFamily="34" charset="0"/>
            </a:endParaRPr>
          </a:p>
          <a:p>
            <a:pPr marL="585062" indent="-585062">
              <a:buFont typeface="Tahoma" pitchFamily="34" charset="0"/>
              <a:buChar char="●"/>
            </a:pPr>
            <a:r>
              <a:rPr lang="en-US" sz="2000" dirty="0">
                <a:latin typeface="Tahoma" pitchFamily="34" charset="0"/>
                <a:ea typeface="Tahoma" pitchFamily="34" charset="0"/>
                <a:cs typeface="Tahoma" pitchFamily="34" charset="0"/>
              </a:rPr>
              <a:t>The key is </a:t>
            </a:r>
            <a:r>
              <a:rPr lang="en-US" sz="2000" b="1" dirty="0">
                <a:solidFill>
                  <a:srgbClr val="FF0000"/>
                </a:solidFill>
                <a:latin typeface="Tahoma" pitchFamily="34" charset="0"/>
                <a:ea typeface="Tahoma" pitchFamily="34" charset="0"/>
                <a:cs typeface="Tahoma" pitchFamily="34" charset="0"/>
              </a:rPr>
              <a:t>Representation Learning </a:t>
            </a:r>
            <a:r>
              <a:rPr lang="en-US" sz="2000" dirty="0">
                <a:solidFill>
                  <a:srgbClr val="000000"/>
                </a:solidFill>
                <a:latin typeface="Tahoma" pitchFamily="34" charset="0"/>
                <a:ea typeface="Tahoma" pitchFamily="34" charset="0"/>
                <a:cs typeface="Tahoma" pitchFamily="34" charset="0"/>
              </a:rPr>
              <a:t>= Automated Feature Engineering</a:t>
            </a:r>
          </a:p>
          <a:p>
            <a:pPr marL="585062"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Minimal (close to zero) domain expert knowledge required</a:t>
            </a:r>
          </a:p>
          <a:p>
            <a:pPr marL="2743200"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“Training” paradigm vs “Programming” paradigm</a:t>
            </a:r>
          </a:p>
          <a:p>
            <a:pPr marL="2743200"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It avoids the high costs and complexities of experiments</a:t>
            </a:r>
          </a:p>
          <a:p>
            <a:endParaRPr lang="en-US" sz="2400" dirty="0">
              <a:solidFill>
                <a:srgbClr val="000000"/>
              </a:solidFill>
              <a:latin typeface="Tahoma" pitchFamily="34" charset="0"/>
              <a:ea typeface="Tahoma" pitchFamily="34" charset="0"/>
              <a:cs typeface="Tahoma" pitchFamily="34" charset="0"/>
            </a:endParaRPr>
          </a:p>
        </p:txBody>
      </p:sp>
      <p:sp>
        <p:nvSpPr>
          <p:cNvPr id="11" name="Rectangle 10"/>
          <p:cNvSpPr/>
          <p:nvPr/>
        </p:nvSpPr>
        <p:spPr>
          <a:xfrm>
            <a:off x="306883" y="2989757"/>
            <a:ext cx="9852113" cy="7582667"/>
          </a:xfrm>
          <a:prstGeom prst="rect">
            <a:avLst/>
          </a:prstGeom>
          <a:noFill/>
          <a:ln w="76200">
            <a:solidFill>
              <a:srgbClr val="E66400"/>
            </a:solidFill>
          </a:ln>
        </p:spPr>
        <p:style>
          <a:lnRef idx="2">
            <a:schemeClr val="accent1">
              <a:shade val="50000"/>
            </a:schemeClr>
          </a:lnRef>
          <a:fillRef idx="1">
            <a:schemeClr val="accent1"/>
          </a:fillRef>
          <a:effectRef idx="0">
            <a:schemeClr val="accent1"/>
          </a:effectRef>
          <a:fontRef idx="minor">
            <a:schemeClr val="lt1"/>
          </a:fontRef>
        </p:style>
        <p:txBody>
          <a:bodyPr lIns="83203" tIns="41601" rIns="83203" bIns="41601" rtlCol="0" anchor="ctr"/>
          <a:lstStyle/>
          <a:p>
            <a:pPr algn="ctr"/>
            <a:endParaRPr lang="en-US" sz="8348"/>
          </a:p>
        </p:txBody>
      </p:sp>
      <p:grpSp>
        <p:nvGrpSpPr>
          <p:cNvPr id="181" name="Group 180"/>
          <p:cNvGrpSpPr/>
          <p:nvPr/>
        </p:nvGrpSpPr>
        <p:grpSpPr>
          <a:xfrm>
            <a:off x="2102419" y="6781800"/>
            <a:ext cx="7422581" cy="2087823"/>
            <a:chOff x="2273750" y="4908458"/>
            <a:chExt cx="7773535" cy="2228811"/>
          </a:xfrm>
        </p:grpSpPr>
        <p:grpSp>
          <p:nvGrpSpPr>
            <p:cNvPr id="137" name="Group 136"/>
            <p:cNvGrpSpPr/>
            <p:nvPr/>
          </p:nvGrpSpPr>
          <p:grpSpPr>
            <a:xfrm>
              <a:off x="4972414" y="4908458"/>
              <a:ext cx="5074871" cy="1925301"/>
              <a:chOff x="5076105" y="6123652"/>
              <a:chExt cx="5074871" cy="1925301"/>
            </a:xfrm>
          </p:grpSpPr>
          <p:grpSp>
            <p:nvGrpSpPr>
              <p:cNvPr id="19" name="Group 18"/>
              <p:cNvGrpSpPr/>
              <p:nvPr/>
            </p:nvGrpSpPr>
            <p:grpSpPr>
              <a:xfrm>
                <a:off x="6307899" y="6516625"/>
                <a:ext cx="2452117" cy="1532328"/>
                <a:chOff x="3818969" y="2079811"/>
                <a:chExt cx="11161050" cy="6974540"/>
              </a:xfrm>
            </p:grpSpPr>
            <p:grpSp>
              <p:nvGrpSpPr>
                <p:cNvPr id="24" name="Group 23"/>
                <p:cNvGrpSpPr/>
                <p:nvPr/>
              </p:nvGrpSpPr>
              <p:grpSpPr>
                <a:xfrm>
                  <a:off x="3818969" y="2079811"/>
                  <a:ext cx="6033243" cy="6974540"/>
                  <a:chOff x="3818969" y="2079811"/>
                  <a:chExt cx="6033243" cy="6974540"/>
                </a:xfrm>
              </p:grpSpPr>
              <p:sp>
                <p:nvSpPr>
                  <p:cNvPr id="73" name="Oval 72"/>
                  <p:cNvSpPr/>
                  <p:nvPr/>
                </p:nvSpPr>
                <p:spPr>
                  <a:xfrm>
                    <a:off x="6884895" y="285077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4" name="Oval 73"/>
                  <p:cNvSpPr/>
                  <p:nvPr/>
                </p:nvSpPr>
                <p:spPr>
                  <a:xfrm>
                    <a:off x="6875931" y="744967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5" name="Oval 74"/>
                  <p:cNvSpPr/>
                  <p:nvPr/>
                </p:nvSpPr>
                <p:spPr>
                  <a:xfrm>
                    <a:off x="6884895" y="438374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6" name="Oval 75"/>
                  <p:cNvSpPr/>
                  <p:nvPr/>
                </p:nvSpPr>
                <p:spPr>
                  <a:xfrm>
                    <a:off x="6884895" y="591670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7" name="Oval 76"/>
                  <p:cNvSpPr/>
                  <p:nvPr/>
                </p:nvSpPr>
                <p:spPr>
                  <a:xfrm>
                    <a:off x="8937812" y="359484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8" name="Oval 77"/>
                  <p:cNvSpPr/>
                  <p:nvPr/>
                </p:nvSpPr>
                <p:spPr>
                  <a:xfrm>
                    <a:off x="8937812" y="207981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9" name="Oval 78"/>
                  <p:cNvSpPr/>
                  <p:nvPr/>
                </p:nvSpPr>
                <p:spPr>
                  <a:xfrm>
                    <a:off x="8937812" y="510988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80" name="Oval 79"/>
                  <p:cNvSpPr/>
                  <p:nvPr/>
                </p:nvSpPr>
                <p:spPr>
                  <a:xfrm>
                    <a:off x="8937812" y="662491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81" name="Oval 80"/>
                  <p:cNvSpPr/>
                  <p:nvPr/>
                </p:nvSpPr>
                <p:spPr>
                  <a:xfrm>
                    <a:off x="8937812" y="813995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82" name="Oval 81"/>
                  <p:cNvSpPr/>
                  <p:nvPr/>
                </p:nvSpPr>
                <p:spPr>
                  <a:xfrm>
                    <a:off x="4957486" y="510988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83" name="Oval 82"/>
                  <p:cNvSpPr/>
                  <p:nvPr/>
                </p:nvSpPr>
                <p:spPr>
                  <a:xfrm>
                    <a:off x="4957486" y="359484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84" name="Oval 83"/>
                  <p:cNvSpPr/>
                  <p:nvPr/>
                </p:nvSpPr>
                <p:spPr>
                  <a:xfrm>
                    <a:off x="4957486" y="662491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cxnSp>
                <p:nvCxnSpPr>
                  <p:cNvPr id="85" name="Straight Connector 84"/>
                  <p:cNvCxnSpPr>
                    <a:cxnSpLocks/>
                    <a:stCxn id="73" idx="6"/>
                    <a:endCxn id="78" idx="2"/>
                  </p:cNvCxnSpPr>
                  <p:nvPr/>
                </p:nvCxnSpPr>
                <p:spPr>
                  <a:xfrm flipV="1">
                    <a:off x="7799295" y="2537011"/>
                    <a:ext cx="1138517" cy="77096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cxnSpLocks/>
                    <a:stCxn id="73" idx="6"/>
                    <a:endCxn id="77" idx="2"/>
                  </p:cNvCxnSpPr>
                  <p:nvPr/>
                </p:nvCxnSpPr>
                <p:spPr>
                  <a:xfrm>
                    <a:off x="7799295" y="3307976"/>
                    <a:ext cx="1138517" cy="74407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a:stCxn id="73" idx="6"/>
                  </p:cNvCxnSpPr>
                  <p:nvPr/>
                </p:nvCxnSpPr>
                <p:spPr>
                  <a:xfrm>
                    <a:off x="7799295" y="3307976"/>
                    <a:ext cx="1138517" cy="214256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a:stCxn id="73" idx="6"/>
                    <a:endCxn id="80" idx="2"/>
                  </p:cNvCxnSpPr>
                  <p:nvPr/>
                </p:nvCxnSpPr>
                <p:spPr>
                  <a:xfrm>
                    <a:off x="7799295" y="3307976"/>
                    <a:ext cx="1138517" cy="3774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cxnSpLocks/>
                    <a:stCxn id="73" idx="6"/>
                    <a:endCxn id="81" idx="2"/>
                  </p:cNvCxnSpPr>
                  <p:nvPr/>
                </p:nvCxnSpPr>
                <p:spPr>
                  <a:xfrm>
                    <a:off x="7799295" y="3307976"/>
                    <a:ext cx="1138517" cy="52891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a:stCxn id="75" idx="6"/>
                    <a:endCxn id="77" idx="2"/>
                  </p:cNvCxnSpPr>
                  <p:nvPr/>
                </p:nvCxnSpPr>
                <p:spPr>
                  <a:xfrm flipV="1">
                    <a:off x="7799295" y="4052046"/>
                    <a:ext cx="1138517" cy="78889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cxnSpLocks/>
                    <a:stCxn id="75" idx="6"/>
                    <a:endCxn id="78" idx="2"/>
                  </p:cNvCxnSpPr>
                  <p:nvPr/>
                </p:nvCxnSpPr>
                <p:spPr>
                  <a:xfrm flipV="1">
                    <a:off x="7799295" y="2537011"/>
                    <a:ext cx="1138517" cy="230393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a:stCxn id="75" idx="6"/>
                    <a:endCxn id="79" idx="2"/>
                  </p:cNvCxnSpPr>
                  <p:nvPr/>
                </p:nvCxnSpPr>
                <p:spPr>
                  <a:xfrm>
                    <a:off x="7799295" y="4840941"/>
                    <a:ext cx="1138517" cy="726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a:stCxn id="75" idx="6"/>
                    <a:endCxn id="80" idx="2"/>
                  </p:cNvCxnSpPr>
                  <p:nvPr/>
                </p:nvCxnSpPr>
                <p:spPr>
                  <a:xfrm>
                    <a:off x="7799295" y="4840941"/>
                    <a:ext cx="1138517" cy="22411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a:stCxn id="75" idx="6"/>
                  </p:cNvCxnSpPr>
                  <p:nvPr/>
                </p:nvCxnSpPr>
                <p:spPr>
                  <a:xfrm>
                    <a:off x="7799295" y="4840941"/>
                    <a:ext cx="1138517" cy="375621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a:stCxn id="76" idx="6"/>
                  </p:cNvCxnSpPr>
                  <p:nvPr/>
                </p:nvCxnSpPr>
                <p:spPr>
                  <a:xfrm flipV="1">
                    <a:off x="7799295" y="2581836"/>
                    <a:ext cx="1129553" cy="379207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76" idx="6"/>
                    <a:endCxn id="77" idx="2"/>
                  </p:cNvCxnSpPr>
                  <p:nvPr/>
                </p:nvCxnSpPr>
                <p:spPr>
                  <a:xfrm flipV="1">
                    <a:off x="7799295" y="4052046"/>
                    <a:ext cx="1138517" cy="232186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a:stCxn id="76" idx="6"/>
                    <a:endCxn id="79" idx="2"/>
                  </p:cNvCxnSpPr>
                  <p:nvPr/>
                </p:nvCxnSpPr>
                <p:spPr>
                  <a:xfrm flipV="1">
                    <a:off x="7799295" y="5567081"/>
                    <a:ext cx="1138517" cy="806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a:stCxn id="76" idx="6"/>
                    <a:endCxn id="80" idx="2"/>
                  </p:cNvCxnSpPr>
                  <p:nvPr/>
                </p:nvCxnSpPr>
                <p:spPr>
                  <a:xfrm>
                    <a:off x="7799295" y="6373906"/>
                    <a:ext cx="1138517" cy="70821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76" idx="6"/>
                    <a:endCxn id="81" idx="2"/>
                  </p:cNvCxnSpPr>
                  <p:nvPr/>
                </p:nvCxnSpPr>
                <p:spPr>
                  <a:xfrm>
                    <a:off x="7799295" y="6373906"/>
                    <a:ext cx="1138517" cy="222324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a:stCxn id="74" idx="6"/>
                    <a:endCxn id="81" idx="2"/>
                  </p:cNvCxnSpPr>
                  <p:nvPr/>
                </p:nvCxnSpPr>
                <p:spPr>
                  <a:xfrm>
                    <a:off x="7790331" y="7906871"/>
                    <a:ext cx="1147481" cy="69028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a:stCxn id="74" idx="6"/>
                    <a:endCxn id="80" idx="2"/>
                  </p:cNvCxnSpPr>
                  <p:nvPr/>
                </p:nvCxnSpPr>
                <p:spPr>
                  <a:xfrm flipV="1">
                    <a:off x="7790331" y="7082116"/>
                    <a:ext cx="1147481" cy="82475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a:stCxn id="74" idx="6"/>
                    <a:endCxn id="79" idx="2"/>
                  </p:cNvCxnSpPr>
                  <p:nvPr/>
                </p:nvCxnSpPr>
                <p:spPr>
                  <a:xfrm flipV="1">
                    <a:off x="7790331" y="5567081"/>
                    <a:ext cx="1147481" cy="233979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a:stCxn id="74" idx="6"/>
                    <a:endCxn id="77" idx="2"/>
                  </p:cNvCxnSpPr>
                  <p:nvPr/>
                </p:nvCxnSpPr>
                <p:spPr>
                  <a:xfrm flipV="1">
                    <a:off x="7790331" y="4052046"/>
                    <a:ext cx="1147481" cy="3854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a:stCxn id="74" idx="6"/>
                    <a:endCxn id="78" idx="2"/>
                  </p:cNvCxnSpPr>
                  <p:nvPr/>
                </p:nvCxnSpPr>
                <p:spPr>
                  <a:xfrm flipV="1">
                    <a:off x="7790331" y="2537011"/>
                    <a:ext cx="1147481" cy="536986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a:stCxn id="83" idx="6"/>
                    <a:endCxn id="73" idx="2"/>
                  </p:cNvCxnSpPr>
                  <p:nvPr/>
                </p:nvCxnSpPr>
                <p:spPr>
                  <a:xfrm flipV="1">
                    <a:off x="5871886" y="3307976"/>
                    <a:ext cx="1013009" cy="74407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83" idx="6"/>
                    <a:endCxn id="75" idx="2"/>
                  </p:cNvCxnSpPr>
                  <p:nvPr/>
                </p:nvCxnSpPr>
                <p:spPr>
                  <a:xfrm>
                    <a:off x="5871886" y="4052046"/>
                    <a:ext cx="1013009" cy="78889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a:stCxn id="82" idx="6"/>
                    <a:endCxn id="73" idx="2"/>
                  </p:cNvCxnSpPr>
                  <p:nvPr/>
                </p:nvCxnSpPr>
                <p:spPr>
                  <a:xfrm flipV="1">
                    <a:off x="5871886" y="3307976"/>
                    <a:ext cx="1013009" cy="225910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83" idx="6"/>
                    <a:endCxn id="74" idx="2"/>
                  </p:cNvCxnSpPr>
                  <p:nvPr/>
                </p:nvCxnSpPr>
                <p:spPr>
                  <a:xfrm>
                    <a:off x="5871886" y="4052046"/>
                    <a:ext cx="1004045" cy="3854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stCxn id="82" idx="6"/>
                    <a:endCxn id="75" idx="2"/>
                  </p:cNvCxnSpPr>
                  <p:nvPr/>
                </p:nvCxnSpPr>
                <p:spPr>
                  <a:xfrm flipV="1">
                    <a:off x="5871886" y="4840941"/>
                    <a:ext cx="1013009" cy="726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a:stCxn id="82" idx="6"/>
                    <a:endCxn id="76" idx="2"/>
                  </p:cNvCxnSpPr>
                  <p:nvPr/>
                </p:nvCxnSpPr>
                <p:spPr>
                  <a:xfrm>
                    <a:off x="5871886" y="5567081"/>
                    <a:ext cx="1013009" cy="806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a:stCxn id="83" idx="6"/>
                    <a:endCxn id="76" idx="2"/>
                  </p:cNvCxnSpPr>
                  <p:nvPr/>
                </p:nvCxnSpPr>
                <p:spPr>
                  <a:xfrm>
                    <a:off x="5871886" y="4052046"/>
                    <a:ext cx="1013009" cy="232186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a:stCxn id="82" idx="6"/>
                    <a:endCxn id="74" idx="2"/>
                  </p:cNvCxnSpPr>
                  <p:nvPr/>
                </p:nvCxnSpPr>
                <p:spPr>
                  <a:xfrm>
                    <a:off x="5871886" y="5567081"/>
                    <a:ext cx="1004045" cy="233979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a:stCxn id="84" idx="6"/>
                    <a:endCxn id="73" idx="2"/>
                  </p:cNvCxnSpPr>
                  <p:nvPr/>
                </p:nvCxnSpPr>
                <p:spPr>
                  <a:xfrm flipV="1">
                    <a:off x="5871886" y="3307976"/>
                    <a:ext cx="1013009" cy="3774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cxnSpLocks/>
                    <a:stCxn id="84" idx="6"/>
                    <a:endCxn id="75" idx="2"/>
                  </p:cNvCxnSpPr>
                  <p:nvPr/>
                </p:nvCxnSpPr>
                <p:spPr>
                  <a:xfrm flipV="1">
                    <a:off x="5871886" y="4840941"/>
                    <a:ext cx="1013009" cy="22411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cxnSpLocks/>
                    <a:stCxn id="84" idx="6"/>
                    <a:endCxn id="76" idx="2"/>
                  </p:cNvCxnSpPr>
                  <p:nvPr/>
                </p:nvCxnSpPr>
                <p:spPr>
                  <a:xfrm flipV="1">
                    <a:off x="5871886" y="6373906"/>
                    <a:ext cx="1013009" cy="70821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stCxn id="84" idx="6"/>
                    <a:endCxn id="74" idx="2"/>
                  </p:cNvCxnSpPr>
                  <p:nvPr/>
                </p:nvCxnSpPr>
                <p:spPr>
                  <a:xfrm>
                    <a:off x="5871886" y="7082116"/>
                    <a:ext cx="1004045" cy="82475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a:endCxn id="84" idx="2"/>
                  </p:cNvCxnSpPr>
                  <p:nvPr/>
                </p:nvCxnSpPr>
                <p:spPr>
                  <a:xfrm>
                    <a:off x="3818969" y="7082116"/>
                    <a:ext cx="113851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818969" y="5567081"/>
                    <a:ext cx="113851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818969" y="4034115"/>
                    <a:ext cx="113851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flipH="1">
                  <a:off x="8946776" y="2079811"/>
                  <a:ext cx="6033243" cy="6974540"/>
                  <a:chOff x="11053486" y="1909481"/>
                  <a:chExt cx="6033243" cy="6974540"/>
                </a:xfrm>
              </p:grpSpPr>
              <p:sp>
                <p:nvSpPr>
                  <p:cNvPr id="26" name="Oval 25"/>
                  <p:cNvSpPr/>
                  <p:nvPr/>
                </p:nvSpPr>
                <p:spPr>
                  <a:xfrm>
                    <a:off x="14119412" y="268044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7" name="Oval 26"/>
                  <p:cNvSpPr/>
                  <p:nvPr/>
                </p:nvSpPr>
                <p:spPr>
                  <a:xfrm>
                    <a:off x="14110448" y="727934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8" name="Oval 27"/>
                  <p:cNvSpPr/>
                  <p:nvPr/>
                </p:nvSpPr>
                <p:spPr>
                  <a:xfrm>
                    <a:off x="14119412" y="421341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9" name="Oval 28"/>
                  <p:cNvSpPr/>
                  <p:nvPr/>
                </p:nvSpPr>
                <p:spPr>
                  <a:xfrm>
                    <a:off x="14119412" y="574637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0" name="Oval 29"/>
                  <p:cNvSpPr/>
                  <p:nvPr/>
                </p:nvSpPr>
                <p:spPr>
                  <a:xfrm>
                    <a:off x="16172329" y="342451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1" name="Oval 30"/>
                  <p:cNvSpPr/>
                  <p:nvPr/>
                </p:nvSpPr>
                <p:spPr>
                  <a:xfrm>
                    <a:off x="16172329" y="190948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2" name="Oval 31"/>
                  <p:cNvSpPr/>
                  <p:nvPr/>
                </p:nvSpPr>
                <p:spPr>
                  <a:xfrm>
                    <a:off x="16172329" y="493955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3" name="Oval 32"/>
                  <p:cNvSpPr/>
                  <p:nvPr/>
                </p:nvSpPr>
                <p:spPr>
                  <a:xfrm>
                    <a:off x="16172329" y="645458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4" name="Oval 33"/>
                  <p:cNvSpPr/>
                  <p:nvPr/>
                </p:nvSpPr>
                <p:spPr>
                  <a:xfrm>
                    <a:off x="16172329" y="796962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5" name="Oval 34"/>
                  <p:cNvSpPr/>
                  <p:nvPr/>
                </p:nvSpPr>
                <p:spPr>
                  <a:xfrm>
                    <a:off x="12192003" y="4939551"/>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6" name="Oval 35"/>
                  <p:cNvSpPr/>
                  <p:nvPr/>
                </p:nvSpPr>
                <p:spPr>
                  <a:xfrm>
                    <a:off x="12192003" y="342451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37" name="Oval 36"/>
                  <p:cNvSpPr/>
                  <p:nvPr/>
                </p:nvSpPr>
                <p:spPr>
                  <a:xfrm>
                    <a:off x="12192003" y="6454586"/>
                    <a:ext cx="914400" cy="914400"/>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cxnSp>
                <p:nvCxnSpPr>
                  <p:cNvPr id="38" name="Straight Connector 37"/>
                  <p:cNvCxnSpPr>
                    <a:cxnSpLocks/>
                    <a:stCxn id="26" idx="6"/>
                    <a:endCxn id="31" idx="2"/>
                  </p:cNvCxnSpPr>
                  <p:nvPr/>
                </p:nvCxnSpPr>
                <p:spPr>
                  <a:xfrm flipV="1">
                    <a:off x="15033812" y="2366681"/>
                    <a:ext cx="1138517" cy="77096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a:stCxn id="26" idx="6"/>
                    <a:endCxn id="30" idx="2"/>
                  </p:cNvCxnSpPr>
                  <p:nvPr/>
                </p:nvCxnSpPr>
                <p:spPr>
                  <a:xfrm>
                    <a:off x="15033812" y="3137646"/>
                    <a:ext cx="1138517" cy="74407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6" idx="6"/>
                  </p:cNvCxnSpPr>
                  <p:nvPr/>
                </p:nvCxnSpPr>
                <p:spPr>
                  <a:xfrm>
                    <a:off x="15033812" y="3137646"/>
                    <a:ext cx="1138517" cy="214256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a:stCxn id="26" idx="6"/>
                    <a:endCxn id="33" idx="2"/>
                  </p:cNvCxnSpPr>
                  <p:nvPr/>
                </p:nvCxnSpPr>
                <p:spPr>
                  <a:xfrm>
                    <a:off x="15033812" y="3137646"/>
                    <a:ext cx="1138517" cy="3774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26" idx="6"/>
                    <a:endCxn id="34" idx="2"/>
                  </p:cNvCxnSpPr>
                  <p:nvPr/>
                </p:nvCxnSpPr>
                <p:spPr>
                  <a:xfrm>
                    <a:off x="15033812" y="3137646"/>
                    <a:ext cx="1138517" cy="52891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a:stCxn id="28" idx="6"/>
                    <a:endCxn id="30" idx="2"/>
                  </p:cNvCxnSpPr>
                  <p:nvPr/>
                </p:nvCxnSpPr>
                <p:spPr>
                  <a:xfrm flipV="1">
                    <a:off x="15033812" y="3881716"/>
                    <a:ext cx="1138517" cy="78889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a:stCxn id="28" idx="6"/>
                    <a:endCxn id="31" idx="2"/>
                  </p:cNvCxnSpPr>
                  <p:nvPr/>
                </p:nvCxnSpPr>
                <p:spPr>
                  <a:xfrm flipV="1">
                    <a:off x="15033812" y="2366681"/>
                    <a:ext cx="1138517" cy="230393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stCxn id="28" idx="6"/>
                    <a:endCxn id="32" idx="2"/>
                  </p:cNvCxnSpPr>
                  <p:nvPr/>
                </p:nvCxnSpPr>
                <p:spPr>
                  <a:xfrm>
                    <a:off x="15033812" y="4670611"/>
                    <a:ext cx="1138517" cy="726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a:stCxn id="28" idx="6"/>
                    <a:endCxn id="33" idx="2"/>
                  </p:cNvCxnSpPr>
                  <p:nvPr/>
                </p:nvCxnSpPr>
                <p:spPr>
                  <a:xfrm>
                    <a:off x="15033812" y="4670611"/>
                    <a:ext cx="1138517" cy="22411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a:stCxn id="28" idx="6"/>
                  </p:cNvCxnSpPr>
                  <p:nvPr/>
                </p:nvCxnSpPr>
                <p:spPr>
                  <a:xfrm>
                    <a:off x="15033812" y="4670611"/>
                    <a:ext cx="1138517" cy="375621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29" idx="6"/>
                  </p:cNvCxnSpPr>
                  <p:nvPr/>
                </p:nvCxnSpPr>
                <p:spPr>
                  <a:xfrm flipV="1">
                    <a:off x="15033812" y="2411506"/>
                    <a:ext cx="1129553" cy="379207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a:stCxn id="29" idx="6"/>
                    <a:endCxn id="30" idx="2"/>
                  </p:cNvCxnSpPr>
                  <p:nvPr/>
                </p:nvCxnSpPr>
                <p:spPr>
                  <a:xfrm flipV="1">
                    <a:off x="15033812" y="3881716"/>
                    <a:ext cx="1138517" cy="232186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29" idx="6"/>
                    <a:endCxn id="32" idx="2"/>
                  </p:cNvCxnSpPr>
                  <p:nvPr/>
                </p:nvCxnSpPr>
                <p:spPr>
                  <a:xfrm flipV="1">
                    <a:off x="15033812" y="5396751"/>
                    <a:ext cx="1138517" cy="806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29" idx="6"/>
                    <a:endCxn id="33" idx="2"/>
                  </p:cNvCxnSpPr>
                  <p:nvPr/>
                </p:nvCxnSpPr>
                <p:spPr>
                  <a:xfrm>
                    <a:off x="15033812" y="6203576"/>
                    <a:ext cx="1138517" cy="70821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a:stCxn id="29" idx="6"/>
                    <a:endCxn id="34" idx="2"/>
                  </p:cNvCxnSpPr>
                  <p:nvPr/>
                </p:nvCxnSpPr>
                <p:spPr>
                  <a:xfrm>
                    <a:off x="15033812" y="6203576"/>
                    <a:ext cx="1138517" cy="222324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a:stCxn id="27" idx="6"/>
                    <a:endCxn id="34" idx="2"/>
                  </p:cNvCxnSpPr>
                  <p:nvPr/>
                </p:nvCxnSpPr>
                <p:spPr>
                  <a:xfrm>
                    <a:off x="15024848" y="7736541"/>
                    <a:ext cx="1147481" cy="69028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a:stCxn id="27" idx="6"/>
                    <a:endCxn id="33" idx="2"/>
                  </p:cNvCxnSpPr>
                  <p:nvPr/>
                </p:nvCxnSpPr>
                <p:spPr>
                  <a:xfrm flipV="1">
                    <a:off x="15024848" y="6911786"/>
                    <a:ext cx="1147481" cy="82475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a:stCxn id="27" idx="6"/>
                    <a:endCxn id="32" idx="2"/>
                  </p:cNvCxnSpPr>
                  <p:nvPr/>
                </p:nvCxnSpPr>
                <p:spPr>
                  <a:xfrm flipV="1">
                    <a:off x="15024848" y="5396751"/>
                    <a:ext cx="1147481" cy="233979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27" idx="6"/>
                    <a:endCxn id="30" idx="2"/>
                  </p:cNvCxnSpPr>
                  <p:nvPr/>
                </p:nvCxnSpPr>
                <p:spPr>
                  <a:xfrm flipV="1">
                    <a:off x="15024848" y="3881716"/>
                    <a:ext cx="1147481" cy="3854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a:stCxn id="27" idx="6"/>
                    <a:endCxn id="31" idx="2"/>
                  </p:cNvCxnSpPr>
                  <p:nvPr/>
                </p:nvCxnSpPr>
                <p:spPr>
                  <a:xfrm flipV="1">
                    <a:off x="15024848" y="2366681"/>
                    <a:ext cx="1147481" cy="536986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36" idx="6"/>
                    <a:endCxn id="26" idx="2"/>
                  </p:cNvCxnSpPr>
                  <p:nvPr/>
                </p:nvCxnSpPr>
                <p:spPr>
                  <a:xfrm flipV="1">
                    <a:off x="13106403" y="3137646"/>
                    <a:ext cx="1013009" cy="74407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36" idx="6"/>
                    <a:endCxn id="28" idx="2"/>
                  </p:cNvCxnSpPr>
                  <p:nvPr/>
                </p:nvCxnSpPr>
                <p:spPr>
                  <a:xfrm>
                    <a:off x="13106403" y="3881716"/>
                    <a:ext cx="1013009" cy="78889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a:stCxn id="35" idx="6"/>
                    <a:endCxn id="26" idx="2"/>
                  </p:cNvCxnSpPr>
                  <p:nvPr/>
                </p:nvCxnSpPr>
                <p:spPr>
                  <a:xfrm flipV="1">
                    <a:off x="13106403" y="3137646"/>
                    <a:ext cx="1013009" cy="225910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stCxn id="36" idx="6"/>
                    <a:endCxn id="27" idx="2"/>
                  </p:cNvCxnSpPr>
                  <p:nvPr/>
                </p:nvCxnSpPr>
                <p:spPr>
                  <a:xfrm>
                    <a:off x="13106403" y="3881716"/>
                    <a:ext cx="1004045" cy="3854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35" idx="6"/>
                    <a:endCxn id="28" idx="2"/>
                  </p:cNvCxnSpPr>
                  <p:nvPr/>
                </p:nvCxnSpPr>
                <p:spPr>
                  <a:xfrm flipV="1">
                    <a:off x="13106403" y="4670611"/>
                    <a:ext cx="1013009" cy="726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a:stCxn id="35" idx="6"/>
                    <a:endCxn id="29" idx="2"/>
                  </p:cNvCxnSpPr>
                  <p:nvPr/>
                </p:nvCxnSpPr>
                <p:spPr>
                  <a:xfrm>
                    <a:off x="13106403" y="5396751"/>
                    <a:ext cx="1013009" cy="80682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a:stCxn id="36" idx="6"/>
                    <a:endCxn id="29" idx="2"/>
                  </p:cNvCxnSpPr>
                  <p:nvPr/>
                </p:nvCxnSpPr>
                <p:spPr>
                  <a:xfrm>
                    <a:off x="13106403" y="3881716"/>
                    <a:ext cx="1013009" cy="232186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a:stCxn id="35" idx="6"/>
                    <a:endCxn id="27" idx="2"/>
                  </p:cNvCxnSpPr>
                  <p:nvPr/>
                </p:nvCxnSpPr>
                <p:spPr>
                  <a:xfrm>
                    <a:off x="13106403" y="5396751"/>
                    <a:ext cx="1004045" cy="233979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a:stCxn id="37" idx="6"/>
                    <a:endCxn id="26" idx="2"/>
                  </p:cNvCxnSpPr>
                  <p:nvPr/>
                </p:nvCxnSpPr>
                <p:spPr>
                  <a:xfrm flipV="1">
                    <a:off x="13106403" y="3137646"/>
                    <a:ext cx="1013009" cy="377414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a:stCxn id="37" idx="6"/>
                    <a:endCxn id="28" idx="2"/>
                  </p:cNvCxnSpPr>
                  <p:nvPr/>
                </p:nvCxnSpPr>
                <p:spPr>
                  <a:xfrm flipV="1">
                    <a:off x="13106403" y="4670611"/>
                    <a:ext cx="1013009" cy="22411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37" idx="6"/>
                    <a:endCxn id="29" idx="2"/>
                  </p:cNvCxnSpPr>
                  <p:nvPr/>
                </p:nvCxnSpPr>
                <p:spPr>
                  <a:xfrm flipV="1">
                    <a:off x="13106403" y="6203576"/>
                    <a:ext cx="1013009" cy="70821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stCxn id="37" idx="6"/>
                    <a:endCxn id="27" idx="2"/>
                  </p:cNvCxnSpPr>
                  <p:nvPr/>
                </p:nvCxnSpPr>
                <p:spPr>
                  <a:xfrm>
                    <a:off x="13106403" y="6911786"/>
                    <a:ext cx="1004045" cy="82475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a:endCxn id="37" idx="2"/>
                  </p:cNvCxnSpPr>
                  <p:nvPr/>
                </p:nvCxnSpPr>
                <p:spPr>
                  <a:xfrm>
                    <a:off x="11053486" y="6911786"/>
                    <a:ext cx="113851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053486" y="5396751"/>
                    <a:ext cx="113851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53486" y="3863785"/>
                    <a:ext cx="1138517"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sp>
            <p:nvSpPr>
              <p:cNvPr id="20" name="Content Placeholder 13"/>
              <p:cNvSpPr txBox="1">
                <a:spLocks/>
              </p:cNvSpPr>
              <p:nvPr/>
            </p:nvSpPr>
            <p:spPr>
              <a:xfrm>
                <a:off x="5076105" y="7012863"/>
                <a:ext cx="1302061" cy="406265"/>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tx1"/>
                    </a:solidFill>
                  </a:rPr>
                  <a:t>Input</a:t>
                </a:r>
              </a:p>
              <a:p>
                <a:pPr marL="0" indent="0" algn="ctr">
                  <a:buNone/>
                </a:pPr>
                <a:r>
                  <a:rPr lang="en-US" sz="1200" b="1" dirty="0">
                    <a:solidFill>
                      <a:schemeClr val="tx1"/>
                    </a:solidFill>
                  </a:rPr>
                  <a:t>(Features)</a:t>
                </a:r>
              </a:p>
            </p:txBody>
          </p:sp>
          <p:sp>
            <p:nvSpPr>
              <p:cNvPr id="21" name="Content Placeholder 13"/>
              <p:cNvSpPr txBox="1">
                <a:spLocks/>
              </p:cNvSpPr>
              <p:nvPr/>
            </p:nvSpPr>
            <p:spPr>
              <a:xfrm>
                <a:off x="8848915" y="7009668"/>
                <a:ext cx="1302061" cy="406265"/>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tx1"/>
                    </a:solidFill>
                  </a:rPr>
                  <a:t>Output</a:t>
                </a:r>
              </a:p>
              <a:p>
                <a:pPr marL="0" indent="0" algn="ctr">
                  <a:buNone/>
                </a:pPr>
                <a:r>
                  <a:rPr lang="en-US" sz="1200" b="1" dirty="0">
                    <a:solidFill>
                      <a:schemeClr val="tx1"/>
                    </a:solidFill>
                  </a:rPr>
                  <a:t>(Prediction)</a:t>
                </a:r>
              </a:p>
            </p:txBody>
          </p:sp>
          <p:sp>
            <p:nvSpPr>
              <p:cNvPr id="22" name="Content Placeholder 13"/>
              <p:cNvSpPr txBox="1">
                <a:spLocks/>
              </p:cNvSpPr>
              <p:nvPr/>
            </p:nvSpPr>
            <p:spPr>
              <a:xfrm>
                <a:off x="6557854" y="6123652"/>
                <a:ext cx="1895364" cy="184666"/>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tx1"/>
                    </a:solidFill>
                  </a:rPr>
                  <a:t>Many Hidden Layers</a:t>
                </a:r>
              </a:p>
            </p:txBody>
          </p:sp>
          <p:sp>
            <p:nvSpPr>
              <p:cNvPr id="23" name="Right Brace 22"/>
              <p:cNvSpPr/>
              <p:nvPr/>
            </p:nvSpPr>
            <p:spPr>
              <a:xfrm rot="16200000">
                <a:off x="7400916" y="5552660"/>
                <a:ext cx="248511" cy="1789955"/>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grpSp>
          <p:nvGrpSpPr>
            <p:cNvPr id="136" name="Group 135"/>
            <p:cNvGrpSpPr/>
            <p:nvPr/>
          </p:nvGrpSpPr>
          <p:grpSpPr>
            <a:xfrm>
              <a:off x="2358097" y="5624887"/>
              <a:ext cx="1179755" cy="1236672"/>
              <a:chOff x="1147330" y="6829677"/>
              <a:chExt cx="1759496" cy="1844383"/>
            </a:xfrm>
          </p:grpSpPr>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5091" y="7253541"/>
                <a:ext cx="1607126" cy="1071416"/>
              </a:xfrm>
              <a:prstGeom prst="rect">
                <a:avLst/>
              </a:prstGeom>
            </p:spPr>
          </p:pic>
          <p:sp>
            <p:nvSpPr>
              <p:cNvPr id="122" name="Oval 121"/>
              <p:cNvSpPr/>
              <p:nvPr/>
            </p:nvSpPr>
            <p:spPr>
              <a:xfrm>
                <a:off x="1147330" y="6829677"/>
                <a:ext cx="1759496" cy="1844383"/>
              </a:xfrm>
              <a:prstGeom prst="ellipse">
                <a:avLst/>
              </a:prstGeom>
              <a:no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sp>
          <p:nvSpPr>
            <p:cNvPr id="123" name="Content Placeholder 13"/>
            <p:cNvSpPr txBox="1">
              <a:spLocks/>
            </p:cNvSpPr>
            <p:nvPr/>
          </p:nvSpPr>
          <p:spPr>
            <a:xfrm>
              <a:off x="2273750" y="6891048"/>
              <a:ext cx="1302063" cy="246221"/>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b="1" i="1" dirty="0">
                  <a:solidFill>
                    <a:schemeClr val="tx1"/>
                  </a:solidFill>
                </a:rPr>
                <a:t>Neuron</a:t>
              </a:r>
            </a:p>
          </p:txBody>
        </p:sp>
        <p:sp>
          <p:nvSpPr>
            <p:cNvPr id="124" name="Right Arrow 123"/>
            <p:cNvSpPr/>
            <p:nvPr/>
          </p:nvSpPr>
          <p:spPr>
            <a:xfrm>
              <a:off x="4172179" y="6041341"/>
              <a:ext cx="605377" cy="367898"/>
            </a:xfrm>
            <a:prstGeom prst="rightArrow">
              <a:avLst/>
            </a:prstGeom>
            <a:noFill/>
            <a:ln w="381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5" name="Content Placeholder 13"/>
            <p:cNvSpPr txBox="1">
              <a:spLocks/>
            </p:cNvSpPr>
            <p:nvPr/>
          </p:nvSpPr>
          <p:spPr>
            <a:xfrm>
              <a:off x="6276393" y="6886107"/>
              <a:ext cx="2294012" cy="246221"/>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b="1" i="1" dirty="0">
                  <a:solidFill>
                    <a:schemeClr val="tx1"/>
                  </a:solidFill>
                </a:rPr>
                <a:t>Neural Network</a:t>
              </a:r>
            </a:p>
          </p:txBody>
        </p:sp>
      </p:grpSp>
      <p:sp>
        <p:nvSpPr>
          <p:cNvPr id="131" name="Rectangle 130"/>
          <p:cNvSpPr/>
          <p:nvPr/>
        </p:nvSpPr>
        <p:spPr>
          <a:xfrm>
            <a:off x="324623" y="10223644"/>
            <a:ext cx="10172700" cy="1015663"/>
          </a:xfrm>
          <a:prstGeom prst="rect">
            <a:avLst/>
          </a:prstGeom>
        </p:spPr>
        <p:txBody>
          <a:bodyPr wrap="square">
            <a:spAutoFit/>
          </a:bodyPr>
          <a:lstStyle/>
          <a:p>
            <a:endParaRPr lang="en-US" sz="2000" dirty="0">
              <a:latin typeface="Tahoma" pitchFamily="34" charset="0"/>
              <a:ea typeface="Tahoma" pitchFamily="34" charset="0"/>
              <a:cs typeface="Tahoma" pitchFamily="34" charset="0"/>
            </a:endParaRPr>
          </a:p>
          <a:p>
            <a:endParaRPr lang="en-US" sz="2000" dirty="0">
              <a:latin typeface="Tahoma" pitchFamily="34" charset="0"/>
              <a:ea typeface="Tahoma" pitchFamily="34" charset="0"/>
              <a:cs typeface="Tahoma" pitchFamily="34" charset="0"/>
            </a:endParaRPr>
          </a:p>
          <a:p>
            <a:endParaRPr lang="en-US" sz="2000" dirty="0">
              <a:latin typeface="Tahoma" pitchFamily="34" charset="0"/>
              <a:ea typeface="Tahoma" pitchFamily="34" charset="0"/>
              <a:cs typeface="Tahoma" pitchFamily="34" charset="0"/>
            </a:endParaRPr>
          </a:p>
        </p:txBody>
      </p:sp>
      <p:sp>
        <p:nvSpPr>
          <p:cNvPr id="134" name="Rectangle 133"/>
          <p:cNvSpPr/>
          <p:nvPr/>
        </p:nvSpPr>
        <p:spPr>
          <a:xfrm>
            <a:off x="305709" y="10578861"/>
            <a:ext cx="9848513" cy="4535321"/>
          </a:xfrm>
          <a:prstGeom prst="rect">
            <a:avLst/>
          </a:prstGeom>
          <a:noFill/>
          <a:ln w="76200">
            <a:solidFill>
              <a:srgbClr val="E66400"/>
            </a:solidFill>
          </a:ln>
        </p:spPr>
        <p:style>
          <a:lnRef idx="2">
            <a:schemeClr val="accent1">
              <a:shade val="50000"/>
            </a:schemeClr>
          </a:lnRef>
          <a:fillRef idx="1">
            <a:schemeClr val="accent1"/>
          </a:fillRef>
          <a:effectRef idx="0">
            <a:schemeClr val="accent1"/>
          </a:effectRef>
          <a:fontRef idx="minor">
            <a:schemeClr val="lt1"/>
          </a:fontRef>
        </p:style>
        <p:txBody>
          <a:bodyPr lIns="83203" tIns="41601" rIns="83203" bIns="41601" rtlCol="0" anchor="ctr"/>
          <a:lstStyle/>
          <a:p>
            <a:pPr algn="ctr"/>
            <a:endParaRPr lang="en-US" sz="8348"/>
          </a:p>
        </p:txBody>
      </p:sp>
      <p:sp>
        <p:nvSpPr>
          <p:cNvPr id="135" name="Rectangle 134"/>
          <p:cNvSpPr/>
          <p:nvPr/>
        </p:nvSpPr>
        <p:spPr>
          <a:xfrm>
            <a:off x="2500894" y="15203496"/>
            <a:ext cx="19268346" cy="1178091"/>
          </a:xfrm>
          <a:prstGeom prst="rect">
            <a:avLst/>
          </a:prstGeom>
          <a:solidFill>
            <a:srgbClr val="E66400"/>
          </a:solidFill>
          <a:ln>
            <a:solidFill>
              <a:srgbClr val="E664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lvl="1"/>
            <a:endParaRPr lang="en-US" sz="1400" dirty="0">
              <a:solidFill>
                <a:schemeClr val="bg1"/>
              </a:solidFill>
              <a:latin typeface="Tahoma" pitchFamily="34" charset="0"/>
              <a:ea typeface="Tahoma" pitchFamily="34" charset="0"/>
              <a:cs typeface="Tahoma" pitchFamily="34" charset="0"/>
            </a:endParaRPr>
          </a:p>
          <a:p>
            <a:pPr marL="457200" lvl="1"/>
            <a:endParaRPr lang="en-US" sz="1400" dirty="0">
              <a:solidFill>
                <a:schemeClr val="bg1"/>
              </a:solidFill>
              <a:latin typeface="Tahoma" pitchFamily="34" charset="0"/>
              <a:ea typeface="Tahoma" pitchFamily="34" charset="0"/>
              <a:cs typeface="Tahoma" pitchFamily="34" charset="0"/>
            </a:endParaRPr>
          </a:p>
          <a:p>
            <a:pPr marL="457200" lvl="1"/>
            <a:endParaRPr lang="en-US" sz="1400" dirty="0">
              <a:solidFill>
                <a:schemeClr val="bg1"/>
              </a:solidFill>
              <a:latin typeface="Tahoma" pitchFamily="34" charset="0"/>
              <a:ea typeface="Tahoma" pitchFamily="34" charset="0"/>
              <a:cs typeface="Tahoma" pitchFamily="34" charset="0"/>
            </a:endParaRPr>
          </a:p>
        </p:txBody>
      </p:sp>
      <p:sp>
        <p:nvSpPr>
          <p:cNvPr id="12" name="Rectangle 11"/>
          <p:cNvSpPr/>
          <p:nvPr/>
        </p:nvSpPr>
        <p:spPr>
          <a:xfrm>
            <a:off x="331746" y="2989758"/>
            <a:ext cx="4926875" cy="649868"/>
          </a:xfrm>
          <a:prstGeom prst="rect">
            <a:avLst/>
          </a:prstGeom>
          <a:solidFill>
            <a:srgbClr val="E66400"/>
          </a:solidFill>
          <a:ln>
            <a:noFill/>
          </a:ln>
        </p:spPr>
        <p:style>
          <a:lnRef idx="2">
            <a:schemeClr val="accent1">
              <a:shade val="50000"/>
            </a:schemeClr>
          </a:lnRef>
          <a:fillRef idx="1">
            <a:schemeClr val="accent1"/>
          </a:fillRef>
          <a:effectRef idx="0">
            <a:schemeClr val="accent1"/>
          </a:effectRef>
          <a:fontRef idx="minor">
            <a:schemeClr val="lt1"/>
          </a:fontRef>
        </p:style>
        <p:txBody>
          <a:bodyPr lIns="83203" tIns="41601" rIns="83203" bIns="41601" rtlCol="0" anchor="ctr"/>
          <a:lstStyle/>
          <a:p>
            <a:pPr algn="ctr"/>
            <a:r>
              <a:rPr lang="en-US" sz="3600" b="1" dirty="0">
                <a:ln w="28575">
                  <a:noFill/>
                </a:ln>
                <a:solidFill>
                  <a:srgbClr val="FFFFFF"/>
                </a:solidFill>
                <a:latin typeface="Tahoma" pitchFamily="34" charset="0"/>
                <a:ea typeface="Tahoma" pitchFamily="34" charset="0"/>
                <a:cs typeface="Tahoma" pitchFamily="34" charset="0"/>
              </a:rPr>
              <a:t>Introduction </a:t>
            </a:r>
          </a:p>
        </p:txBody>
      </p:sp>
      <p:sp>
        <p:nvSpPr>
          <p:cNvPr id="183" name="Rectangle 182"/>
          <p:cNvSpPr/>
          <p:nvPr/>
        </p:nvSpPr>
        <p:spPr>
          <a:xfrm>
            <a:off x="317764" y="9941932"/>
            <a:ext cx="2183130" cy="649868"/>
          </a:xfrm>
          <a:prstGeom prst="rect">
            <a:avLst/>
          </a:prstGeom>
          <a:solidFill>
            <a:srgbClr val="E66400"/>
          </a:solidFill>
          <a:ln>
            <a:noFill/>
          </a:ln>
        </p:spPr>
        <p:style>
          <a:lnRef idx="2">
            <a:schemeClr val="accent1">
              <a:shade val="50000"/>
            </a:schemeClr>
          </a:lnRef>
          <a:fillRef idx="1">
            <a:schemeClr val="accent1"/>
          </a:fillRef>
          <a:effectRef idx="0">
            <a:schemeClr val="accent1"/>
          </a:effectRef>
          <a:fontRef idx="minor">
            <a:schemeClr val="lt1"/>
          </a:fontRef>
        </p:style>
        <p:txBody>
          <a:bodyPr lIns="83203" tIns="41601" rIns="83203" bIns="41601" rtlCol="0" anchor="ctr"/>
          <a:lstStyle/>
          <a:p>
            <a:pPr algn="ctr"/>
            <a:r>
              <a:rPr lang="en-US" sz="3600" b="1" dirty="0">
                <a:ln w="28575">
                  <a:noFill/>
                </a:ln>
                <a:solidFill>
                  <a:srgbClr val="FFFFFF"/>
                </a:solidFill>
                <a:latin typeface="Tahoma" pitchFamily="34" charset="0"/>
                <a:ea typeface="Tahoma" pitchFamily="34" charset="0"/>
                <a:cs typeface="Tahoma" pitchFamily="34" charset="0"/>
              </a:rPr>
              <a:t>Abstract</a:t>
            </a:r>
          </a:p>
        </p:txBody>
      </p:sp>
      <p:sp>
        <p:nvSpPr>
          <p:cNvPr id="187" name="Rectangle 186"/>
          <p:cNvSpPr/>
          <p:nvPr/>
        </p:nvSpPr>
        <p:spPr>
          <a:xfrm>
            <a:off x="10154919" y="2971064"/>
            <a:ext cx="2229573" cy="649868"/>
          </a:xfrm>
          <a:prstGeom prst="rect">
            <a:avLst/>
          </a:prstGeom>
          <a:solidFill>
            <a:srgbClr val="E66400"/>
          </a:solidFill>
          <a:ln>
            <a:noFill/>
          </a:ln>
        </p:spPr>
        <p:style>
          <a:lnRef idx="2">
            <a:schemeClr val="accent1">
              <a:shade val="50000"/>
            </a:schemeClr>
          </a:lnRef>
          <a:fillRef idx="1">
            <a:schemeClr val="accent1"/>
          </a:fillRef>
          <a:effectRef idx="0">
            <a:schemeClr val="accent1"/>
          </a:effectRef>
          <a:fontRef idx="minor">
            <a:schemeClr val="lt1"/>
          </a:fontRef>
        </p:style>
        <p:txBody>
          <a:bodyPr lIns="83203" tIns="41601" rIns="83203" bIns="41601" rtlCol="0" anchor="ctr"/>
          <a:lstStyle/>
          <a:p>
            <a:pPr algn="ctr"/>
            <a:r>
              <a:rPr lang="en-US" sz="3600" b="1" dirty="0">
                <a:ln w="28575">
                  <a:noFill/>
                </a:ln>
                <a:solidFill>
                  <a:srgbClr val="FFFFFF"/>
                </a:solidFill>
                <a:latin typeface="Tahoma" pitchFamily="34" charset="0"/>
                <a:ea typeface="Tahoma" pitchFamily="34" charset="0"/>
                <a:cs typeface="Tahoma" pitchFamily="34" charset="0"/>
              </a:rPr>
              <a:t>Results</a:t>
            </a:r>
          </a:p>
        </p:txBody>
      </p:sp>
      <p:grpSp>
        <p:nvGrpSpPr>
          <p:cNvPr id="282" name="Group 281"/>
          <p:cNvGrpSpPr/>
          <p:nvPr/>
        </p:nvGrpSpPr>
        <p:grpSpPr>
          <a:xfrm>
            <a:off x="11273780" y="4648200"/>
            <a:ext cx="5033020" cy="1954636"/>
            <a:chOff x="10381970" y="6090818"/>
            <a:chExt cx="5540167" cy="1974785"/>
          </a:xfrm>
        </p:grpSpPr>
        <p:pic>
          <p:nvPicPr>
            <p:cNvPr id="189" name="Picture 188"/>
            <p:cNvPicPr>
              <a:picLocks noChangeAspect="1"/>
            </p:cNvPicPr>
            <p:nvPr/>
          </p:nvPicPr>
          <p:blipFill>
            <a:blip r:embed="rId8"/>
            <a:stretch>
              <a:fillRect/>
            </a:stretch>
          </p:blipFill>
          <p:spPr>
            <a:xfrm>
              <a:off x="10527389" y="6319550"/>
              <a:ext cx="1223786" cy="1310696"/>
            </a:xfrm>
            <a:prstGeom prst="rect">
              <a:avLst/>
            </a:prstGeom>
          </p:spPr>
        </p:pic>
        <p:pic>
          <p:nvPicPr>
            <p:cNvPr id="190" name="Picture 189"/>
            <p:cNvPicPr>
              <a:picLocks noChangeAspect="1"/>
            </p:cNvPicPr>
            <p:nvPr/>
          </p:nvPicPr>
          <p:blipFill>
            <a:blip r:embed="rId9"/>
            <a:stretch>
              <a:fillRect/>
            </a:stretch>
          </p:blipFill>
          <p:spPr>
            <a:xfrm>
              <a:off x="12251942" y="6090818"/>
              <a:ext cx="3670195" cy="1807638"/>
            </a:xfrm>
            <a:prstGeom prst="rect">
              <a:avLst/>
            </a:prstGeom>
          </p:spPr>
        </p:pic>
        <p:sp>
          <p:nvSpPr>
            <p:cNvPr id="198" name="Up Arrow 197"/>
            <p:cNvSpPr/>
            <p:nvPr/>
          </p:nvSpPr>
          <p:spPr>
            <a:xfrm rot="5400000">
              <a:off x="11859436" y="6801043"/>
              <a:ext cx="185144" cy="40166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8" rIns="91440" bIns="45718" numCol="1" spcCol="0" rtlCol="0" fromWordArt="0" anchor="ctr" anchorCtr="0" forceAA="0" compatLnSpc="1">
              <a:prstTxWarp prst="textNoShape">
                <a:avLst/>
              </a:prstTxWarp>
              <a:noAutofit/>
            </a:bodyPr>
            <a:lstStyle/>
            <a:p>
              <a:pPr algn="ctr" defTabSz="457200"/>
              <a:endParaRPr lang="en-US" sz="1800">
                <a:solidFill>
                  <a:schemeClr val="tx1"/>
                </a:solidFill>
              </a:endParaRPr>
            </a:p>
          </p:txBody>
        </p:sp>
        <p:sp>
          <p:nvSpPr>
            <p:cNvPr id="199" name="Content Placeholder 13"/>
            <p:cNvSpPr txBox="1">
              <a:spLocks/>
            </p:cNvSpPr>
            <p:nvPr/>
          </p:nvSpPr>
          <p:spPr>
            <a:xfrm>
              <a:off x="10381970" y="7684204"/>
              <a:ext cx="1514623" cy="338554"/>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Tx/>
                <a:buNone/>
              </a:pPr>
              <a:r>
                <a:rPr lang="en-US" sz="1100" b="1" dirty="0">
                  <a:solidFill>
                    <a:srgbClr val="242424"/>
                  </a:solidFill>
                  <a:latin typeface="Arial" panose="020B0604020202020204" pitchFamily="34" charset="0"/>
                  <a:cs typeface="Arial" panose="020B0604020202020204" pitchFamily="34" charset="0"/>
                </a:rPr>
                <a:t>Chemical</a:t>
              </a:r>
            </a:p>
            <a:p>
              <a:pPr marL="0" indent="0" algn="ctr">
                <a:spcBef>
                  <a:spcPts val="0"/>
                </a:spcBef>
                <a:buFontTx/>
                <a:buNone/>
              </a:pPr>
              <a:r>
                <a:rPr lang="en-US" sz="1100" b="1" dirty="0">
                  <a:solidFill>
                    <a:srgbClr val="242424"/>
                  </a:solidFill>
                  <a:latin typeface="Arial" panose="020B0604020202020204" pitchFamily="34" charset="0"/>
                  <a:cs typeface="Arial" panose="020B0604020202020204" pitchFamily="34" charset="0"/>
                </a:rPr>
                <a:t>Drawings</a:t>
              </a:r>
              <a:endParaRPr lang="en-US" sz="1000" b="1" i="1" dirty="0">
                <a:solidFill>
                  <a:srgbClr val="242424"/>
                </a:solidFill>
                <a:latin typeface="Arial" panose="020B0604020202020204" pitchFamily="34" charset="0"/>
                <a:cs typeface="Arial" panose="020B0604020202020204" pitchFamily="34" charset="0"/>
              </a:endParaRPr>
            </a:p>
          </p:txBody>
        </p:sp>
        <p:sp>
          <p:nvSpPr>
            <p:cNvPr id="200" name="Content Placeholder 13"/>
            <p:cNvSpPr txBox="1">
              <a:spLocks/>
            </p:cNvSpPr>
            <p:nvPr/>
          </p:nvSpPr>
          <p:spPr>
            <a:xfrm>
              <a:off x="12799608" y="7896326"/>
              <a:ext cx="2574863" cy="1692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Tx/>
                <a:buNone/>
              </a:pPr>
              <a:r>
                <a:rPr lang="en-US" sz="1100" b="1" dirty="0">
                  <a:solidFill>
                    <a:srgbClr val="242424"/>
                  </a:solidFill>
                  <a:latin typeface="Arial" panose="020B0604020202020204" pitchFamily="34" charset="0"/>
                  <a:cs typeface="Arial" panose="020B0604020202020204" pitchFamily="34" charset="0"/>
                </a:rPr>
                <a:t>Chemception</a:t>
              </a:r>
            </a:p>
          </p:txBody>
        </p:sp>
      </p:grpSp>
      <p:sp>
        <p:nvSpPr>
          <p:cNvPr id="254" name="Rectangle 253"/>
          <p:cNvSpPr/>
          <p:nvPr/>
        </p:nvSpPr>
        <p:spPr>
          <a:xfrm>
            <a:off x="10413498" y="9372600"/>
            <a:ext cx="11635157" cy="461665"/>
          </a:xfrm>
          <a:prstGeom prst="rect">
            <a:avLst/>
          </a:prstGeom>
        </p:spPr>
        <p:txBody>
          <a:bodyPr wrap="square">
            <a:spAutoFit/>
          </a:bodyPr>
          <a:lstStyle/>
          <a:p>
            <a:pPr defTabSz="551452">
              <a:tabLst>
                <a:tab pos="501447" algn="l"/>
              </a:tabLst>
            </a:pPr>
            <a:r>
              <a:rPr lang="en-US" sz="2400" b="1" u="sng" dirty="0">
                <a:solidFill>
                  <a:srgbClr val="000000"/>
                </a:solidFill>
                <a:latin typeface="Tahoma" pitchFamily="34" charset="0"/>
                <a:ea typeface="Tahoma" pitchFamily="34" charset="0"/>
                <a:cs typeface="Tahoma" pitchFamily="34" charset="0"/>
              </a:rPr>
              <a:t>Neural Network Comparison</a:t>
            </a:r>
          </a:p>
        </p:txBody>
      </p:sp>
      <p:sp>
        <p:nvSpPr>
          <p:cNvPr id="332" name="TextBox 331"/>
          <p:cNvSpPr txBox="1"/>
          <p:nvPr/>
        </p:nvSpPr>
        <p:spPr>
          <a:xfrm>
            <a:off x="2150239" y="15222014"/>
            <a:ext cx="10496406" cy="1292662"/>
          </a:xfrm>
          <a:prstGeom prst="rect">
            <a:avLst/>
          </a:prstGeom>
          <a:noFill/>
        </p:spPr>
        <p:txBody>
          <a:bodyPr wrap="square" rtlCol="0">
            <a:spAutoFit/>
          </a:bodyPr>
          <a:lstStyle/>
          <a:p>
            <a:pPr marL="457200" lvl="1"/>
            <a:r>
              <a:rPr lang="en-US" sz="2400" b="1" dirty="0">
                <a:solidFill>
                  <a:schemeClr val="bg1"/>
                </a:solidFill>
                <a:latin typeface="Tahoma" pitchFamily="34" charset="0"/>
                <a:ea typeface="Tahoma" pitchFamily="34" charset="0"/>
                <a:cs typeface="Tahoma" pitchFamily="34" charset="0"/>
              </a:rPr>
              <a:t>Selected References</a:t>
            </a:r>
          </a:p>
          <a:p>
            <a:pPr marL="457200" lvl="1" algn="just"/>
            <a:endParaRPr lang="en-US" sz="1200" dirty="0">
              <a:solidFill>
                <a:schemeClr val="bg1"/>
              </a:solidFill>
              <a:latin typeface="Tahoma" pitchFamily="34" charset="0"/>
              <a:ea typeface="Tahoma" pitchFamily="34" charset="0"/>
              <a:cs typeface="Tahoma" pitchFamily="34" charset="0"/>
            </a:endParaRPr>
          </a:p>
          <a:p>
            <a:pPr marL="457200" lvl="1" algn="just"/>
            <a:r>
              <a:rPr lang="en-US" sz="1400" dirty="0">
                <a:solidFill>
                  <a:schemeClr val="bg1"/>
                </a:solidFill>
                <a:latin typeface="Tahoma" pitchFamily="34" charset="0"/>
                <a:ea typeface="Tahoma" pitchFamily="34" charset="0"/>
                <a:cs typeface="Tahoma" pitchFamily="34" charset="0"/>
              </a:rPr>
              <a:t>[1] Hamm, J, et al. "Alternative approaches for identifying acute systemic toxicity: Moving from research to regulatory testing." </a:t>
            </a:r>
            <a:r>
              <a:rPr lang="en-US" sz="1400" i="1" dirty="0">
                <a:solidFill>
                  <a:schemeClr val="bg1"/>
                </a:solidFill>
                <a:latin typeface="Tahoma" panose="020B0604030504040204" pitchFamily="34" charset="0"/>
                <a:ea typeface="Tahoma" panose="020B0604030504040204" pitchFamily="34" charset="0"/>
                <a:cs typeface="Tahoma" panose="020B0604030504040204" pitchFamily="34" charset="0"/>
              </a:rPr>
              <a:t>Toxicology in Vitro An International Journal Published in Association with Bibra</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41(2017):245.</a:t>
            </a:r>
          </a:p>
          <a:p>
            <a:pPr marL="457200" lvl="1" algn="just"/>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34" name="TextBox 333"/>
          <p:cNvSpPr txBox="1"/>
          <p:nvPr/>
        </p:nvSpPr>
        <p:spPr>
          <a:xfrm>
            <a:off x="12358291" y="15213449"/>
            <a:ext cx="9410950" cy="1169551"/>
          </a:xfrm>
          <a:prstGeom prst="rect">
            <a:avLst/>
          </a:prstGeom>
          <a:noFill/>
        </p:spPr>
        <p:txBody>
          <a:bodyPr wrap="square" rtlCol="0">
            <a:spAutoFit/>
          </a:bodyPr>
          <a:lstStyle/>
          <a:p>
            <a:pPr marL="457200" lvl="1"/>
            <a:r>
              <a:rPr lang="en-US" sz="1400" dirty="0">
                <a:solidFill>
                  <a:schemeClr val="bg1"/>
                </a:solidFill>
                <a:latin typeface="Tahoma" pitchFamily="34" charset="0"/>
                <a:ea typeface="Tahoma" pitchFamily="34" charset="0"/>
                <a:cs typeface="Tahoma" pitchFamily="34" charset="0"/>
              </a:rPr>
              <a:t>[2] </a:t>
            </a:r>
            <a:r>
              <a:rPr lang="en-US" sz="1400" dirty="0" err="1">
                <a:solidFill>
                  <a:schemeClr val="bg1"/>
                </a:solidFill>
                <a:latin typeface="Tahoma" panose="020B0604030504040204" pitchFamily="34" charset="0"/>
                <a:ea typeface="Tahoma" panose="020B0604030504040204" pitchFamily="34" charset="0"/>
                <a:cs typeface="Tahoma" panose="020B0604030504040204" pitchFamily="34" charset="0"/>
              </a:rPr>
              <a:t>Atteneramos</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 M. S., et al. "Profiling of the Tox21 chemical collection for mitochondrial function to identify compounds that acutely decrease mitochondrial membrane potential. " </a:t>
            </a:r>
            <a:r>
              <a:rPr lang="en-US" sz="1400" i="1" dirty="0">
                <a:solidFill>
                  <a:schemeClr val="bg1"/>
                </a:solidFill>
                <a:latin typeface="Tahoma" panose="020B0604030504040204" pitchFamily="34" charset="0"/>
                <a:ea typeface="Tahoma" panose="020B0604030504040204" pitchFamily="34" charset="0"/>
                <a:cs typeface="Tahoma" panose="020B0604030504040204" pitchFamily="34" charset="0"/>
              </a:rPr>
              <a:t>Environmental Health Perspectives</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123.1(2015):49.</a:t>
            </a:r>
          </a:p>
          <a:p>
            <a:pPr marL="457200" lvl="1"/>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[3] Strickland, J, et al. "Status of acute toxicity testing requirements and data uses by U.S. regulatory agencies." </a:t>
            </a:r>
            <a:r>
              <a:rPr lang="en-US" sz="1400" i="1" dirty="0">
                <a:solidFill>
                  <a:schemeClr val="bg1"/>
                </a:solidFill>
                <a:latin typeface="Tahoma" panose="020B0604030504040204" pitchFamily="34" charset="0"/>
                <a:ea typeface="Tahoma" panose="020B0604030504040204" pitchFamily="34" charset="0"/>
                <a:cs typeface="Tahoma" panose="020B0604030504040204" pitchFamily="34" charset="0"/>
              </a:rPr>
              <a:t>Regulatory Toxicology &amp; Pharmacology </a:t>
            </a:r>
            <a:r>
              <a:rPr lang="en-US" sz="1400" i="1" dirty="0" err="1">
                <a:solidFill>
                  <a:schemeClr val="bg1"/>
                </a:solidFill>
                <a:latin typeface="Tahoma" panose="020B0604030504040204" pitchFamily="34" charset="0"/>
                <a:ea typeface="Tahoma" panose="020B0604030504040204" pitchFamily="34" charset="0"/>
                <a:cs typeface="Tahoma" panose="020B0604030504040204" pitchFamily="34" charset="0"/>
              </a:rPr>
              <a:t>Rtp</a:t>
            </a: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 94(2018).</a:t>
            </a:r>
          </a:p>
        </p:txBody>
      </p:sp>
      <p:sp>
        <p:nvSpPr>
          <p:cNvPr id="7" name="Rectangle 6">
            <a:extLst>
              <a:ext uri="{FF2B5EF4-FFF2-40B4-BE49-F238E27FC236}">
                <a16:creationId xmlns:a16="http://schemas.microsoft.com/office/drawing/2014/main" id="{2C670852-65E6-4657-8FD0-E450181E151B}"/>
              </a:ext>
            </a:extLst>
          </p:cNvPr>
          <p:cNvSpPr/>
          <p:nvPr/>
        </p:nvSpPr>
        <p:spPr>
          <a:xfrm>
            <a:off x="609600" y="15437676"/>
            <a:ext cx="1688141" cy="564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11045707-35C8-4E0F-89A2-1B33628D6B6C}"/>
              </a:ext>
            </a:extLst>
          </p:cNvPr>
          <p:cNvSpPr/>
          <p:nvPr/>
        </p:nvSpPr>
        <p:spPr>
          <a:xfrm>
            <a:off x="23012400" y="15621000"/>
            <a:ext cx="3155129" cy="53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9" name="Shape 84">
            <a:extLst>
              <a:ext uri="{FF2B5EF4-FFF2-40B4-BE49-F238E27FC236}">
                <a16:creationId xmlns:a16="http://schemas.microsoft.com/office/drawing/2014/main" id="{9D2A96BB-4816-4E72-9AC1-B1EAD71A352F}"/>
              </a:ext>
            </a:extLst>
          </p:cNvPr>
          <p:cNvPicPr preferRelativeResize="0"/>
          <p:nvPr/>
        </p:nvPicPr>
        <p:blipFill rotWithShape="1">
          <a:blip r:embed="rId10">
            <a:alphaModFix/>
          </a:blip>
          <a:srcRect/>
          <a:stretch/>
        </p:blipFill>
        <p:spPr>
          <a:xfrm>
            <a:off x="622045" y="15181820"/>
            <a:ext cx="1359155" cy="1277380"/>
          </a:xfrm>
          <a:prstGeom prst="rect">
            <a:avLst/>
          </a:prstGeom>
          <a:noFill/>
          <a:ln>
            <a:noFill/>
          </a:ln>
        </p:spPr>
      </p:pic>
      <p:pic>
        <p:nvPicPr>
          <p:cNvPr id="230" name="Shape 109" descr="DIRECTlogo Final.png">
            <a:extLst>
              <a:ext uri="{FF2B5EF4-FFF2-40B4-BE49-F238E27FC236}">
                <a16:creationId xmlns:a16="http://schemas.microsoft.com/office/drawing/2014/main" id="{298ED289-DFF5-4B0B-B47D-C7948867DAD3}"/>
              </a:ext>
            </a:extLst>
          </p:cNvPr>
          <p:cNvPicPr preferRelativeResize="0"/>
          <p:nvPr/>
        </p:nvPicPr>
        <p:blipFill rotWithShape="1">
          <a:blip r:embed="rId11">
            <a:alphaModFix/>
          </a:blip>
          <a:srcRect/>
          <a:stretch/>
        </p:blipFill>
        <p:spPr>
          <a:xfrm>
            <a:off x="22409769" y="15308386"/>
            <a:ext cx="3117231" cy="1074614"/>
          </a:xfrm>
          <a:prstGeom prst="rect">
            <a:avLst/>
          </a:prstGeom>
          <a:noFill/>
          <a:ln>
            <a:noFill/>
          </a:ln>
        </p:spPr>
      </p:pic>
      <p:sp>
        <p:nvSpPr>
          <p:cNvPr id="13" name="Rectangle 12">
            <a:extLst>
              <a:ext uri="{FF2B5EF4-FFF2-40B4-BE49-F238E27FC236}">
                <a16:creationId xmlns:a16="http://schemas.microsoft.com/office/drawing/2014/main" id="{56DA5E09-43C1-4570-9922-8CE3DEB67124}"/>
              </a:ext>
            </a:extLst>
          </p:cNvPr>
          <p:cNvSpPr/>
          <p:nvPr/>
        </p:nvSpPr>
        <p:spPr>
          <a:xfrm>
            <a:off x="304492" y="10767189"/>
            <a:ext cx="9595188" cy="4216539"/>
          </a:xfrm>
          <a:prstGeom prst="rect">
            <a:avLst/>
          </a:prstGeom>
        </p:spPr>
        <p:txBody>
          <a:bodyPr wrap="square">
            <a:spAutoFit/>
          </a:bodyPr>
          <a:lstStyle/>
          <a:p>
            <a:r>
              <a:rPr lang="en-US" sz="2400" b="1" dirty="0">
                <a:solidFill>
                  <a:srgbClr val="000000"/>
                </a:solidFill>
                <a:latin typeface="Tahoma" pitchFamily="34" charset="0"/>
                <a:ea typeface="Tahoma" pitchFamily="34" charset="0"/>
                <a:cs typeface="Tahoma" pitchFamily="34" charset="0"/>
              </a:rPr>
              <a:t>      Goals</a:t>
            </a:r>
            <a:endParaRPr lang="en-US" sz="2400" dirty="0">
              <a:solidFill>
                <a:srgbClr val="000000"/>
              </a:solidFill>
              <a:latin typeface="Tahoma" pitchFamily="34" charset="0"/>
              <a:ea typeface="Tahoma" pitchFamily="34" charset="0"/>
              <a:cs typeface="Tahoma" pitchFamily="34" charset="0"/>
            </a:endParaRPr>
          </a:p>
          <a:p>
            <a:pPr marL="585062" indent="-585062" algn="just">
              <a:buFont typeface="Tahoma" pitchFamily="34" charset="0"/>
              <a:buChar char="●"/>
            </a:pPr>
            <a:r>
              <a:rPr lang="en-US" sz="2000" dirty="0">
                <a:solidFill>
                  <a:srgbClr val="000000"/>
                </a:solidFill>
                <a:latin typeface="Tahoma" pitchFamily="34" charset="0"/>
                <a:ea typeface="Tahoma" pitchFamily="34" charset="0"/>
                <a:cs typeface="Tahoma" pitchFamily="34" charset="0"/>
              </a:rPr>
              <a:t>For accurately predicting toxicity of molecules, 3 different types of neural network models are constructed which is matched with different modalities: MLP(using tabular data),CNN(using image data) and RNN(using text data). And they will be compared in order to obtain the optimum neural network for predicting the target characteristics separately. </a:t>
            </a:r>
          </a:p>
          <a:p>
            <a:pPr marL="585062" indent="-585062" algn="just">
              <a:buFont typeface="Tahoma" pitchFamily="34" charset="0"/>
              <a:buChar char="●"/>
            </a:pPr>
            <a:endParaRPr lang="en-US" sz="2000" dirty="0">
              <a:solidFill>
                <a:srgbClr val="000000"/>
              </a:solidFill>
              <a:latin typeface="Tahoma" pitchFamily="34" charset="0"/>
              <a:ea typeface="Tahoma" pitchFamily="34" charset="0"/>
              <a:cs typeface="Tahoma" pitchFamily="34" charset="0"/>
            </a:endParaRPr>
          </a:p>
          <a:p>
            <a:pPr algn="just"/>
            <a:r>
              <a:rPr lang="en-US" sz="2000" b="1" dirty="0">
                <a:solidFill>
                  <a:srgbClr val="000000"/>
                </a:solidFill>
                <a:latin typeface="Tahoma" pitchFamily="34" charset="0"/>
                <a:ea typeface="Tahoma" pitchFamily="34" charset="0"/>
                <a:cs typeface="Tahoma" pitchFamily="34" charset="0"/>
              </a:rPr>
              <a:t>       </a:t>
            </a:r>
            <a:r>
              <a:rPr lang="en-US" sz="2400" b="1" dirty="0">
                <a:solidFill>
                  <a:srgbClr val="000000"/>
                </a:solidFill>
                <a:latin typeface="Tahoma" pitchFamily="34" charset="0"/>
                <a:ea typeface="Tahoma" pitchFamily="34" charset="0"/>
                <a:cs typeface="Tahoma" pitchFamily="34" charset="0"/>
              </a:rPr>
              <a:t>Detailed Work</a:t>
            </a:r>
          </a:p>
          <a:p>
            <a:pPr marL="585062" indent="-585062" algn="just">
              <a:buFont typeface="Tahoma" pitchFamily="34" charset="0"/>
              <a:buChar char="●"/>
            </a:pPr>
            <a:r>
              <a:rPr lang="en-US" sz="2000" dirty="0">
                <a:solidFill>
                  <a:srgbClr val="000000"/>
                </a:solidFill>
                <a:latin typeface="Tahoma" pitchFamily="34" charset="0"/>
                <a:ea typeface="Tahoma" pitchFamily="34" charset="0"/>
                <a:cs typeface="Tahoma" pitchFamily="34" charset="0"/>
              </a:rPr>
              <a:t>Data cleaning is conducted due to some missing or junk data. And then the data are converted to </a:t>
            </a:r>
            <a:r>
              <a:rPr lang="en-US" sz="2000" dirty="0">
                <a:latin typeface="Tahoma" panose="020B0604030504040204" pitchFamily="34" charset="0"/>
                <a:ea typeface="Tahoma" panose="020B0604030504040204" pitchFamily="34" charset="0"/>
                <a:cs typeface="Tahoma" panose="020B0604030504040204" pitchFamily="34" charset="0"/>
              </a:rPr>
              <a:t>engineered features (tabular data), chemical images and SMILES (text) data.</a:t>
            </a:r>
            <a:endParaRPr lang="en-US" sz="2000" dirty="0">
              <a:solidFill>
                <a:srgbClr val="000000"/>
              </a:solidFill>
              <a:latin typeface="Tahoma" pitchFamily="34" charset="0"/>
              <a:ea typeface="Tahoma" pitchFamily="34" charset="0"/>
              <a:cs typeface="Tahoma" pitchFamily="34" charset="0"/>
            </a:endParaRPr>
          </a:p>
          <a:p>
            <a:pPr marL="585062" indent="-585062" algn="just">
              <a:buFont typeface="Tahoma" pitchFamily="34" charset="0"/>
              <a:buChar char="●"/>
            </a:pPr>
            <a:r>
              <a:rPr lang="en-US" sz="2000" dirty="0">
                <a:solidFill>
                  <a:srgbClr val="000000"/>
                </a:solidFill>
                <a:latin typeface="Tahoma" pitchFamily="34" charset="0"/>
                <a:ea typeface="Tahoma" pitchFamily="34" charset="0"/>
                <a:cs typeface="Tahoma" pitchFamily="34" charset="0"/>
              </a:rPr>
              <a:t>Within each individual neural network, the hyperparameters will be tuned in order to get the best prediction accuracy.</a:t>
            </a:r>
          </a:p>
        </p:txBody>
      </p:sp>
      <p:grpSp>
        <p:nvGrpSpPr>
          <p:cNvPr id="228" name="Group 227">
            <a:extLst>
              <a:ext uri="{FF2B5EF4-FFF2-40B4-BE49-F238E27FC236}">
                <a16:creationId xmlns:a16="http://schemas.microsoft.com/office/drawing/2014/main" id="{8C4ADB9B-32EE-4C47-9A45-576BB2BB7BA0}"/>
              </a:ext>
            </a:extLst>
          </p:cNvPr>
          <p:cNvGrpSpPr/>
          <p:nvPr/>
        </p:nvGrpSpPr>
        <p:grpSpPr>
          <a:xfrm>
            <a:off x="19890604" y="5093274"/>
            <a:ext cx="4950596" cy="1383726"/>
            <a:chOff x="11134203" y="9454857"/>
            <a:chExt cx="6387644" cy="2122037"/>
          </a:xfrm>
        </p:grpSpPr>
        <p:grpSp>
          <p:nvGrpSpPr>
            <p:cNvPr id="244" name="Group 243">
              <a:extLst>
                <a:ext uri="{FF2B5EF4-FFF2-40B4-BE49-F238E27FC236}">
                  <a16:creationId xmlns:a16="http://schemas.microsoft.com/office/drawing/2014/main" id="{26C7B2CF-E667-4C95-AAC4-31FEDFAD78F1}"/>
                </a:ext>
              </a:extLst>
            </p:cNvPr>
            <p:cNvGrpSpPr/>
            <p:nvPr/>
          </p:nvGrpSpPr>
          <p:grpSpPr>
            <a:xfrm>
              <a:off x="11287503" y="9454857"/>
              <a:ext cx="6234344" cy="1753300"/>
              <a:chOff x="31137" y="2642616"/>
              <a:chExt cx="5734050" cy="1569029"/>
            </a:xfrm>
          </p:grpSpPr>
          <p:pic>
            <p:nvPicPr>
              <p:cNvPr id="249" name="Picture 248">
                <a:extLst>
                  <a:ext uri="{FF2B5EF4-FFF2-40B4-BE49-F238E27FC236}">
                    <a16:creationId xmlns:a16="http://schemas.microsoft.com/office/drawing/2014/main" id="{68889DE2-B2A0-463A-A26B-EC7719ED24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37" y="2706695"/>
                <a:ext cx="5734050" cy="1504950"/>
              </a:xfrm>
              <a:prstGeom prst="rect">
                <a:avLst/>
              </a:prstGeom>
            </p:spPr>
          </p:pic>
          <p:sp>
            <p:nvSpPr>
              <p:cNvPr id="250" name="Rectangle 249">
                <a:extLst>
                  <a:ext uri="{FF2B5EF4-FFF2-40B4-BE49-F238E27FC236}">
                    <a16:creationId xmlns:a16="http://schemas.microsoft.com/office/drawing/2014/main" id="{CA93629D-FD5E-436D-B255-38CD6E79CB7D}"/>
                  </a:ext>
                </a:extLst>
              </p:cNvPr>
              <p:cNvSpPr/>
              <p:nvPr/>
            </p:nvSpPr>
            <p:spPr>
              <a:xfrm>
                <a:off x="31137" y="2642616"/>
                <a:ext cx="1843383" cy="156902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endParaRPr>
              </a:p>
            </p:txBody>
          </p:sp>
        </p:grpSp>
        <p:sp>
          <p:nvSpPr>
            <p:cNvPr id="245" name="Content Placeholder 13">
              <a:extLst>
                <a:ext uri="{FF2B5EF4-FFF2-40B4-BE49-F238E27FC236}">
                  <a16:creationId xmlns:a16="http://schemas.microsoft.com/office/drawing/2014/main" id="{BEE18A59-9828-4419-8825-16F9DE194582}"/>
                </a:ext>
              </a:extLst>
            </p:cNvPr>
            <p:cNvSpPr txBox="1">
              <a:spLocks/>
            </p:cNvSpPr>
            <p:nvPr/>
          </p:nvSpPr>
          <p:spPr>
            <a:xfrm>
              <a:off x="11134203" y="11161803"/>
              <a:ext cx="1755195" cy="338554"/>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Tx/>
                <a:buNone/>
              </a:pPr>
              <a:r>
                <a:rPr lang="en-US" sz="1100" b="1" dirty="0">
                  <a:solidFill>
                    <a:srgbClr val="242424"/>
                  </a:solidFill>
                  <a:latin typeface="Arial" panose="020B0604020202020204" pitchFamily="34" charset="0"/>
                  <a:cs typeface="Arial" panose="020B0604020202020204" pitchFamily="34" charset="0"/>
                </a:rPr>
                <a:t>SMILES</a:t>
              </a:r>
            </a:p>
            <a:p>
              <a:pPr marL="0" indent="0" algn="ctr">
                <a:spcBef>
                  <a:spcPts val="0"/>
                </a:spcBef>
                <a:buFontTx/>
                <a:buNone/>
              </a:pPr>
              <a:r>
                <a:rPr lang="en-US" sz="1100" b="1" i="1" dirty="0">
                  <a:solidFill>
                    <a:srgbClr val="242424"/>
                  </a:solidFill>
                  <a:latin typeface="Arial" panose="020B0604020202020204" pitchFamily="34" charset="0"/>
                  <a:cs typeface="Arial" panose="020B0604020202020204" pitchFamily="34" charset="0"/>
                </a:rPr>
                <a:t>“Chemical Text”</a:t>
              </a:r>
              <a:endParaRPr lang="en-US" sz="1000" b="1" i="1" dirty="0">
                <a:solidFill>
                  <a:srgbClr val="242424"/>
                </a:solidFill>
                <a:latin typeface="Arial" panose="020B0604020202020204" pitchFamily="34" charset="0"/>
                <a:cs typeface="Arial" panose="020B0604020202020204" pitchFamily="34" charset="0"/>
              </a:endParaRPr>
            </a:p>
          </p:txBody>
        </p:sp>
        <p:sp>
          <p:nvSpPr>
            <p:cNvPr id="246" name="Content Placeholder 13">
              <a:extLst>
                <a:ext uri="{FF2B5EF4-FFF2-40B4-BE49-F238E27FC236}">
                  <a16:creationId xmlns:a16="http://schemas.microsoft.com/office/drawing/2014/main" id="{1671DFD5-20C4-4745-B1B9-119600B37BDA}"/>
                </a:ext>
              </a:extLst>
            </p:cNvPr>
            <p:cNvSpPr txBox="1">
              <a:spLocks/>
            </p:cNvSpPr>
            <p:nvPr/>
          </p:nvSpPr>
          <p:spPr>
            <a:xfrm>
              <a:off x="13935842" y="11407617"/>
              <a:ext cx="2983836" cy="169277"/>
            </a:xfrm>
            <a:prstGeom prst="rect">
              <a:avLst/>
            </a:prstGeom>
          </p:spPr>
          <p:txBody>
            <a:bodyPr vert="horz" wrap="square" lIns="0" tIns="0" rIns="0" bIns="0" rtlCol="0">
              <a:spAutoFit/>
            </a:bodyPr>
            <a:lstStyle>
              <a:lvl1pPr marL="342900" indent="-342900" algn="l" defTabSz="457200" rtl="0" eaLnBrk="1" latinLnBrk="0" hangingPunct="1">
                <a:spcBef>
                  <a:spcPct val="20000"/>
                </a:spcBef>
                <a:buSzPct val="100000"/>
                <a:buFontTx/>
                <a:buBlip>
                  <a:blip r:embed="rId3"/>
                </a:buBlip>
                <a:defRPr sz="2000" kern="1200">
                  <a:solidFill>
                    <a:schemeClr val="accent2"/>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accent2"/>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accent2"/>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accent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accent2"/>
                  </a:solidFill>
                  <a:latin typeface="Arial"/>
                  <a:ea typeface="+mn-ea"/>
                  <a:cs typeface="Arial"/>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Tx/>
                <a:buNone/>
              </a:pPr>
              <a:r>
                <a:rPr lang="en-US" sz="1100" b="1" dirty="0">
                  <a:solidFill>
                    <a:srgbClr val="242424"/>
                  </a:solidFill>
                  <a:latin typeface="Arial" panose="020B0604020202020204" pitchFamily="34" charset="0"/>
                  <a:cs typeface="Arial" panose="020B0604020202020204" pitchFamily="34" charset="0"/>
                </a:rPr>
                <a:t>SMILES2vec</a:t>
              </a:r>
            </a:p>
          </p:txBody>
        </p:sp>
        <p:sp>
          <p:nvSpPr>
            <p:cNvPr id="247" name="Rectangle 246">
              <a:extLst>
                <a:ext uri="{FF2B5EF4-FFF2-40B4-BE49-F238E27FC236}">
                  <a16:creationId xmlns:a16="http://schemas.microsoft.com/office/drawing/2014/main" id="{E0624E0D-5125-42B1-BE4E-83DA5EC264A0}"/>
                </a:ext>
              </a:extLst>
            </p:cNvPr>
            <p:cNvSpPr/>
            <p:nvPr/>
          </p:nvSpPr>
          <p:spPr>
            <a:xfrm>
              <a:off x="11519860" y="10048404"/>
              <a:ext cx="1172788" cy="745614"/>
            </a:xfrm>
            <a:prstGeom prst="rect">
              <a:avLst/>
            </a:prstGeom>
          </p:spPr>
          <p:txBody>
            <a:bodyPr wrap="none">
              <a:spAutoFit/>
            </a:bodyPr>
            <a:lstStyle/>
            <a:p>
              <a:pPr defTabSz="457200"/>
              <a:r>
                <a:rPr lang="en-US" sz="1200" dirty="0">
                  <a:solidFill>
                    <a:srgbClr val="242424"/>
                  </a:solidFill>
                  <a:latin typeface="Arial" panose="020B0604020202020204" pitchFamily="34" charset="0"/>
                  <a:cs typeface="Arial" panose="020B0604020202020204" pitchFamily="34" charset="0"/>
                </a:rPr>
                <a:t>C\C=C(/C)C</a:t>
              </a:r>
            </a:p>
            <a:p>
              <a:pPr defTabSz="457200"/>
              <a:r>
                <a:rPr lang="en-US" sz="1200" dirty="0">
                  <a:solidFill>
                    <a:srgbClr val="242424"/>
                  </a:solidFill>
                  <a:latin typeface="Arial" panose="020B0604020202020204" pitchFamily="34" charset="0"/>
                  <a:cs typeface="Arial" panose="020B0604020202020204" pitchFamily="34" charset="0"/>
                </a:rPr>
                <a:t>(=O)OCC1=</a:t>
              </a:r>
            </a:p>
            <a:p>
              <a:pPr defTabSz="457200"/>
              <a:r>
                <a:rPr lang="en-US" sz="1200" dirty="0">
                  <a:solidFill>
                    <a:srgbClr val="242424"/>
                  </a:solidFill>
                  <a:latin typeface="Arial" panose="020B0604020202020204" pitchFamily="34" charset="0"/>
                  <a:cs typeface="Arial" panose="020B0604020202020204" pitchFamily="34" charset="0"/>
                </a:rPr>
                <a:t>CC=CC=C1</a:t>
              </a:r>
            </a:p>
          </p:txBody>
        </p:sp>
        <p:sp>
          <p:nvSpPr>
            <p:cNvPr id="248" name="Up Arrow 222">
              <a:extLst>
                <a:ext uri="{FF2B5EF4-FFF2-40B4-BE49-F238E27FC236}">
                  <a16:creationId xmlns:a16="http://schemas.microsoft.com/office/drawing/2014/main" id="{4AA277F1-7DDF-491A-8B70-1A7FA6189EE7}"/>
                </a:ext>
              </a:extLst>
            </p:cNvPr>
            <p:cNvSpPr/>
            <p:nvPr/>
          </p:nvSpPr>
          <p:spPr>
            <a:xfrm rot="5400000">
              <a:off x="13017299" y="10145592"/>
              <a:ext cx="214551" cy="46546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8" rIns="91440" bIns="45718" numCol="1" spcCol="0" rtlCol="0" fromWordArt="0" anchor="ctr" anchorCtr="0" forceAA="0" compatLnSpc="1">
              <a:prstTxWarp prst="textNoShape">
                <a:avLst/>
              </a:prstTxWarp>
              <a:noAutofit/>
            </a:bodyPr>
            <a:lstStyle/>
            <a:p>
              <a:pPr algn="ctr" defTabSz="457200"/>
              <a:endParaRPr lang="en-US" sz="2286">
                <a:solidFill>
                  <a:schemeClr val="tx1"/>
                </a:solidFill>
              </a:endParaRPr>
            </a:p>
          </p:txBody>
        </p:sp>
      </p:grpSp>
      <p:sp>
        <p:nvSpPr>
          <p:cNvPr id="17" name="Rectangle 16">
            <a:extLst>
              <a:ext uri="{FF2B5EF4-FFF2-40B4-BE49-F238E27FC236}">
                <a16:creationId xmlns:a16="http://schemas.microsoft.com/office/drawing/2014/main" id="{D00A2E22-1929-4557-86C4-1D7E7B7A0703}"/>
              </a:ext>
            </a:extLst>
          </p:cNvPr>
          <p:cNvSpPr/>
          <p:nvPr/>
        </p:nvSpPr>
        <p:spPr>
          <a:xfrm>
            <a:off x="18059400" y="5676543"/>
            <a:ext cx="1036546" cy="26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a:extLst>
              <a:ext uri="{FF2B5EF4-FFF2-40B4-BE49-F238E27FC236}">
                <a16:creationId xmlns:a16="http://schemas.microsoft.com/office/drawing/2014/main" id="{7CBC2E47-C00D-4045-AC38-7E2DE03BCBF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883" t="6827" r="9027"/>
          <a:stretch/>
        </p:blipFill>
        <p:spPr>
          <a:xfrm>
            <a:off x="22326600" y="11811000"/>
            <a:ext cx="3836332" cy="2736197"/>
          </a:xfrm>
          <a:prstGeom prst="rect">
            <a:avLst/>
          </a:prstGeom>
        </p:spPr>
      </p:pic>
      <p:pic>
        <p:nvPicPr>
          <p:cNvPr id="127" name="Picture 126">
            <a:extLst>
              <a:ext uri="{FF2B5EF4-FFF2-40B4-BE49-F238E27FC236}">
                <a16:creationId xmlns:a16="http://schemas.microsoft.com/office/drawing/2014/main" id="{BA2C2C77-10C1-D44B-A67F-FB59783BA84E}"/>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275" t="1365" r="2559" b="2301"/>
          <a:stretch/>
        </p:blipFill>
        <p:spPr>
          <a:xfrm>
            <a:off x="10298721" y="9906000"/>
            <a:ext cx="4584869" cy="4690443"/>
          </a:xfrm>
          <a:prstGeom prst="rect">
            <a:avLst/>
          </a:prstGeom>
        </p:spPr>
      </p:pic>
      <p:sp>
        <p:nvSpPr>
          <p:cNvPr id="8" name="Rectangle 7">
            <a:extLst>
              <a:ext uri="{FF2B5EF4-FFF2-40B4-BE49-F238E27FC236}">
                <a16:creationId xmlns:a16="http://schemas.microsoft.com/office/drawing/2014/main" id="{BC33A0A0-9E49-45EE-A939-320D6359576A}"/>
              </a:ext>
            </a:extLst>
          </p:cNvPr>
          <p:cNvSpPr/>
          <p:nvPr/>
        </p:nvSpPr>
        <p:spPr>
          <a:xfrm>
            <a:off x="17526000" y="4626098"/>
            <a:ext cx="1258151" cy="479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 Same Side Corner Rectangle 2">
            <a:extLst>
              <a:ext uri="{FF2B5EF4-FFF2-40B4-BE49-F238E27FC236}">
                <a16:creationId xmlns:a16="http://schemas.microsoft.com/office/drawing/2014/main" id="{64684650-549A-4CC9-8A32-9802E50687D7}"/>
              </a:ext>
            </a:extLst>
          </p:cNvPr>
          <p:cNvSpPr/>
          <p:nvPr/>
        </p:nvSpPr>
        <p:spPr>
          <a:xfrm rot="16200000">
            <a:off x="23093303" y="7278113"/>
            <a:ext cx="4867396" cy="3874772"/>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75C5AA0B-8303-4ABE-950A-7441A41D9204}"/>
              </a:ext>
            </a:extLst>
          </p:cNvPr>
          <p:cNvSpPr txBox="1"/>
          <p:nvPr/>
        </p:nvSpPr>
        <p:spPr>
          <a:xfrm>
            <a:off x="23871515" y="7086600"/>
            <a:ext cx="3421649" cy="4186724"/>
          </a:xfrm>
          <a:prstGeom prst="rect">
            <a:avLst/>
          </a:prstGeom>
          <a:noFill/>
        </p:spPr>
        <p:txBody>
          <a:bodyPr wrap="square" lIns="0" tIns="0" rIns="0" bIns="0" rtlCol="0">
            <a:spAutoFit/>
          </a:bodyPr>
          <a:lstStyle/>
          <a:p>
            <a:r>
              <a:rPr lang="en-US" sz="1800" b="1" dirty="0">
                <a:solidFill>
                  <a:srgbClr val="D57500"/>
                </a:solidFill>
                <a:latin typeface="Arial"/>
                <a:cs typeface="Arial"/>
              </a:rPr>
              <a:t>Conclusion</a:t>
            </a:r>
          </a:p>
          <a:p>
            <a:endParaRPr lang="en-US" sz="1200" b="1" dirty="0">
              <a:solidFill>
                <a:srgbClr val="707276"/>
              </a:solidFill>
              <a:latin typeface="Arial"/>
              <a:cs typeface="Arial"/>
            </a:endParaRPr>
          </a:p>
          <a:p>
            <a:pPr algn="just"/>
            <a:r>
              <a:rPr lang="en-US" sz="1400" dirty="0">
                <a:solidFill>
                  <a:schemeClr val="bg1">
                    <a:lumMod val="50000"/>
                  </a:schemeClr>
                </a:solidFill>
                <a:latin typeface="Arial"/>
                <a:cs typeface="Arial"/>
              </a:rPr>
              <a:t>Based on running result, we can basically draw conclusion that MLP works well that RNN and  CNN for predicting all 5 end points of molecules’ toxicity under the condition that MLP suffer the detailed hyper parameter tuning while the other two neural networks only runs in several selected conditions.</a:t>
            </a:r>
          </a:p>
          <a:p>
            <a:endParaRPr lang="en-US" sz="1200" dirty="0">
              <a:solidFill>
                <a:srgbClr val="707276"/>
              </a:solidFill>
              <a:latin typeface="Arial"/>
              <a:cs typeface="Arial"/>
            </a:endParaRPr>
          </a:p>
          <a:p>
            <a:endParaRPr lang="en-US" sz="1200" dirty="0">
              <a:solidFill>
                <a:srgbClr val="707276"/>
              </a:solidFill>
              <a:latin typeface="Arial"/>
              <a:cs typeface="Arial"/>
            </a:endParaRPr>
          </a:p>
          <a:p>
            <a:pPr>
              <a:lnSpc>
                <a:spcPct val="110000"/>
              </a:lnSpc>
            </a:pPr>
            <a:r>
              <a:rPr lang="en-US" sz="1800" b="1" dirty="0">
                <a:solidFill>
                  <a:srgbClr val="D57500"/>
                </a:solidFill>
                <a:latin typeface="Arial"/>
                <a:cs typeface="Arial"/>
              </a:rPr>
              <a:t>Acknowledge</a:t>
            </a:r>
          </a:p>
          <a:p>
            <a:pPr lvl="0" algn="just">
              <a:buClr>
                <a:srgbClr val="000000"/>
              </a:buClr>
              <a:buSzPts val="2800"/>
            </a:pPr>
            <a:r>
              <a:rPr lang="en-US" sz="1400" dirty="0">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Special thanks to </a:t>
            </a:r>
            <a:r>
              <a:rPr lang="en-US" altLang="zh-CN" sz="1400" dirty="0">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Garrett Goh’s careful and patient guidance on </a:t>
            </a:r>
            <a:r>
              <a:rPr lang="en-US" sz="1400" dirty="0">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our project and amazing support from  Prof. Jim </a:t>
            </a:r>
            <a:r>
              <a:rPr lang="en-US" sz="1400" dirty="0" err="1">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Pfaendtner</a:t>
            </a:r>
            <a:r>
              <a:rPr lang="en-US" sz="1400" dirty="0">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 and </a:t>
            </a:r>
            <a:r>
              <a:rPr lang="en-US" sz="1400" dirty="0" err="1">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Pro</a:t>
            </a:r>
            <a:r>
              <a:rPr lang="en-US" altLang="zh-CN" sz="1400" dirty="0" err="1">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f</a:t>
            </a:r>
            <a:r>
              <a:rPr lang="en-US" sz="1400" dirty="0" err="1">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.Dave</a:t>
            </a:r>
            <a:r>
              <a:rPr lang="en-US" sz="1400" dirty="0">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rPr>
              <a:t> Beck.</a:t>
            </a:r>
          </a:p>
          <a:p>
            <a:pPr lvl="0">
              <a:buClr>
                <a:srgbClr val="000000"/>
              </a:buClr>
              <a:buSzPts val="2800"/>
            </a:pPr>
            <a:endParaRPr lang="en-US" sz="1200" dirty="0">
              <a:solidFill>
                <a:schemeClr val="bg1">
                  <a:lumMod val="50000"/>
                </a:schemeClr>
              </a:solidFill>
              <a:latin typeface="Arial" panose="020B0604020202020204" pitchFamily="34" charset="0"/>
              <a:ea typeface="Tahoma" panose="020B0604030504040204" pitchFamily="34" charset="0"/>
              <a:cs typeface="Arial" panose="020B0604020202020204" pitchFamily="34" charset="0"/>
              <a:sym typeface="Times New Roman"/>
            </a:endParaRPr>
          </a:p>
          <a:p>
            <a:pPr>
              <a:lnSpc>
                <a:spcPct val="110000"/>
              </a:lnSpc>
            </a:pPr>
            <a:endParaRPr lang="en-US" sz="1800" b="1" dirty="0">
              <a:solidFill>
                <a:srgbClr val="D57500"/>
              </a:solidFill>
              <a:latin typeface="Arial"/>
              <a:cs typeface="Arial"/>
            </a:endParaRPr>
          </a:p>
        </p:txBody>
      </p:sp>
      <p:pic>
        <p:nvPicPr>
          <p:cNvPr id="174" name="Picture 173">
            <a:extLst>
              <a:ext uri="{FF2B5EF4-FFF2-40B4-BE49-F238E27FC236}">
                <a16:creationId xmlns:a16="http://schemas.microsoft.com/office/drawing/2014/main" id="{98E1B324-7B8E-43EC-8685-FB281276D0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023315" y="11049000"/>
            <a:ext cx="7327267" cy="3663634"/>
          </a:xfrm>
          <a:prstGeom prst="rect">
            <a:avLst/>
          </a:prstGeom>
        </p:spPr>
      </p:pic>
      <p:sp>
        <p:nvSpPr>
          <p:cNvPr id="176" name="Rectangle 175">
            <a:extLst>
              <a:ext uri="{FF2B5EF4-FFF2-40B4-BE49-F238E27FC236}">
                <a16:creationId xmlns:a16="http://schemas.microsoft.com/office/drawing/2014/main" id="{9AD929E8-5BE3-4B5A-B129-57093351E290}"/>
              </a:ext>
            </a:extLst>
          </p:cNvPr>
          <p:cNvSpPr/>
          <p:nvPr/>
        </p:nvSpPr>
        <p:spPr>
          <a:xfrm>
            <a:off x="10386643" y="6705600"/>
            <a:ext cx="11635157" cy="461665"/>
          </a:xfrm>
          <a:prstGeom prst="rect">
            <a:avLst/>
          </a:prstGeom>
        </p:spPr>
        <p:txBody>
          <a:bodyPr wrap="square">
            <a:spAutoFit/>
          </a:bodyPr>
          <a:lstStyle/>
          <a:p>
            <a:pPr defTabSz="551452">
              <a:tabLst>
                <a:tab pos="501447" algn="l"/>
              </a:tabLst>
            </a:pPr>
            <a:r>
              <a:rPr lang="en-US" sz="2400" b="1" u="sng" dirty="0">
                <a:solidFill>
                  <a:srgbClr val="000000"/>
                </a:solidFill>
                <a:latin typeface="Tahoma" pitchFamily="34" charset="0"/>
                <a:ea typeface="Tahoma" pitchFamily="34" charset="0"/>
                <a:cs typeface="Tahoma" pitchFamily="34" charset="0"/>
              </a:rPr>
              <a:t>Hyper Parameter Tuning</a:t>
            </a:r>
          </a:p>
        </p:txBody>
      </p:sp>
      <p:graphicFrame>
        <p:nvGraphicFramePr>
          <p:cNvPr id="14" name="Table 13">
            <a:extLst>
              <a:ext uri="{FF2B5EF4-FFF2-40B4-BE49-F238E27FC236}">
                <a16:creationId xmlns:a16="http://schemas.microsoft.com/office/drawing/2014/main" id="{6490B9D6-A952-49E2-AD7D-26D4BC3241A7}"/>
              </a:ext>
            </a:extLst>
          </p:cNvPr>
          <p:cNvGraphicFramePr>
            <a:graphicFrameLocks noGrp="1"/>
          </p:cNvGraphicFramePr>
          <p:nvPr>
            <p:extLst>
              <p:ext uri="{D42A27DB-BD31-4B8C-83A1-F6EECF244321}">
                <p14:modId xmlns:p14="http://schemas.microsoft.com/office/powerpoint/2010/main" val="1070219491"/>
              </p:ext>
            </p:extLst>
          </p:nvPr>
        </p:nvGraphicFramePr>
        <p:xfrm>
          <a:off x="16305164" y="7696200"/>
          <a:ext cx="6478636" cy="2197788"/>
        </p:xfrm>
        <a:graphic>
          <a:graphicData uri="http://schemas.openxmlformats.org/drawingml/2006/table">
            <a:tbl>
              <a:tblPr firstRow="1" bandRow="1">
                <a:tableStyleId>{5C22544A-7EE6-4342-B048-85BDC9FD1C3A}</a:tableStyleId>
              </a:tblPr>
              <a:tblGrid>
                <a:gridCol w="1068436">
                  <a:extLst>
                    <a:ext uri="{9D8B030D-6E8A-4147-A177-3AD203B41FA5}">
                      <a16:colId xmlns:a16="http://schemas.microsoft.com/office/drawing/2014/main" val="997269515"/>
                    </a:ext>
                  </a:extLst>
                </a:gridCol>
                <a:gridCol w="838200">
                  <a:extLst>
                    <a:ext uri="{9D8B030D-6E8A-4147-A177-3AD203B41FA5}">
                      <a16:colId xmlns:a16="http://schemas.microsoft.com/office/drawing/2014/main" val="1977055248"/>
                    </a:ext>
                  </a:extLst>
                </a:gridCol>
                <a:gridCol w="838200">
                  <a:extLst>
                    <a:ext uri="{9D8B030D-6E8A-4147-A177-3AD203B41FA5}">
                      <a16:colId xmlns:a16="http://schemas.microsoft.com/office/drawing/2014/main" val="3365307588"/>
                    </a:ext>
                  </a:extLst>
                </a:gridCol>
                <a:gridCol w="762000">
                  <a:extLst>
                    <a:ext uri="{9D8B030D-6E8A-4147-A177-3AD203B41FA5}">
                      <a16:colId xmlns:a16="http://schemas.microsoft.com/office/drawing/2014/main" val="1995811660"/>
                    </a:ext>
                  </a:extLst>
                </a:gridCol>
                <a:gridCol w="1447800">
                  <a:extLst>
                    <a:ext uri="{9D8B030D-6E8A-4147-A177-3AD203B41FA5}">
                      <a16:colId xmlns:a16="http://schemas.microsoft.com/office/drawing/2014/main" val="2267102569"/>
                    </a:ext>
                  </a:extLst>
                </a:gridCol>
                <a:gridCol w="762000">
                  <a:extLst>
                    <a:ext uri="{9D8B030D-6E8A-4147-A177-3AD203B41FA5}">
                      <a16:colId xmlns:a16="http://schemas.microsoft.com/office/drawing/2014/main" val="2073083995"/>
                    </a:ext>
                  </a:extLst>
                </a:gridCol>
                <a:gridCol w="762000">
                  <a:extLst>
                    <a:ext uri="{9D8B030D-6E8A-4147-A177-3AD203B41FA5}">
                      <a16:colId xmlns:a16="http://schemas.microsoft.com/office/drawing/2014/main" val="1576715378"/>
                    </a:ext>
                  </a:extLst>
                </a:gridCol>
              </a:tblGrid>
              <a:tr h="343707">
                <a:tc>
                  <a:txBody>
                    <a:bodyPr/>
                    <a:lstStyle/>
                    <a:p>
                      <a:endParaRPr lang="en-US" sz="1400" dirty="0">
                        <a:latin typeface="Tahoma" panose="020B0604030504040204" pitchFamily="34" charset="0"/>
                        <a:ea typeface="Tahoma" panose="020B0604030504040204" pitchFamily="34" charset="0"/>
                        <a:cs typeface="Tahoma" panose="020B060403050404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400" dirty="0">
                          <a:latin typeface="Tahoma" panose="020B0604030504040204" pitchFamily="34" charset="0"/>
                          <a:ea typeface="Tahoma" panose="020B0604030504040204" pitchFamily="34" charset="0"/>
                          <a:cs typeface="Tahoma" panose="020B0604030504040204" pitchFamily="34" charset="0"/>
                        </a:rPr>
                        <a:t>drop rate</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lnL w="12700" cmpd="sng">
                      <a:noFill/>
                    </a:lnL>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num_ layer</a:t>
                      </a:r>
                    </a:p>
                  </a:txBody>
                  <a:tcPr/>
                </a:tc>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relu</a:t>
                      </a:r>
                      <a:r>
                        <a:rPr lang="en-US" sz="1400" dirty="0">
                          <a:latin typeface="Tahoma" panose="020B0604030504040204" pitchFamily="34" charset="0"/>
                          <a:ea typeface="Tahoma" panose="020B0604030504040204" pitchFamily="34" charset="0"/>
                          <a:cs typeface="Tahoma" panose="020B0604030504040204" pitchFamily="34" charset="0"/>
                        </a:rPr>
                        <a:t>_  type</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layer_ units</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reg_ type</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reg_ value</a:t>
                      </a:r>
                    </a:p>
                  </a:txBody>
                  <a:tcPr/>
                </a:tc>
                <a:extLst>
                  <a:ext uri="{0D108BD9-81ED-4DB2-BD59-A6C34878D82A}">
                    <a16:rowId xmlns:a16="http://schemas.microsoft.com/office/drawing/2014/main" val="1520803170"/>
                  </a:ext>
                </a:extLst>
              </a:tr>
              <a:tr h="343707">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nontoxic</a:t>
                      </a:r>
                    </a:p>
                  </a:txBody>
                  <a:tcPr>
                    <a:lnT w="38100" cmpd="sng">
                      <a:noFill/>
                    </a:lnT>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0.5</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Prelu</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256, 32</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L2</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2.5</a:t>
                      </a:r>
                    </a:p>
                  </a:txBody>
                  <a:tcPr/>
                </a:tc>
                <a:extLst>
                  <a:ext uri="{0D108BD9-81ED-4DB2-BD59-A6C34878D82A}">
                    <a16:rowId xmlns:a16="http://schemas.microsoft.com/office/drawing/2014/main" val="117408921"/>
                  </a:ext>
                </a:extLst>
              </a:tr>
              <a:tr h="343707">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verytoxic</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0.5</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Prelu</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128, 256, 64</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L2</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2.5</a:t>
                      </a:r>
                    </a:p>
                  </a:txBody>
                  <a:tcPr/>
                </a:tc>
                <a:extLst>
                  <a:ext uri="{0D108BD9-81ED-4DB2-BD59-A6C34878D82A}">
                    <a16:rowId xmlns:a16="http://schemas.microsoft.com/office/drawing/2014/main" val="116480492"/>
                  </a:ext>
                </a:extLst>
              </a:tr>
              <a:tr h="343707">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GHS</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0.5</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Prelu</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64, 16</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L2</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a:t>
                      </a:r>
                    </a:p>
                  </a:txBody>
                  <a:tcPr/>
                </a:tc>
                <a:extLst>
                  <a:ext uri="{0D108BD9-81ED-4DB2-BD59-A6C34878D82A}">
                    <a16:rowId xmlns:a16="http://schemas.microsoft.com/office/drawing/2014/main" val="3089977208"/>
                  </a:ext>
                </a:extLst>
              </a:tr>
              <a:tr h="343707">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EPA</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0.5</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Prelu</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256, 16</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L2</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4.2</a:t>
                      </a:r>
                    </a:p>
                  </a:txBody>
                  <a:tcPr/>
                </a:tc>
                <a:extLst>
                  <a:ext uri="{0D108BD9-81ED-4DB2-BD59-A6C34878D82A}">
                    <a16:rowId xmlns:a16="http://schemas.microsoft.com/office/drawing/2014/main" val="1014229924"/>
                  </a:ext>
                </a:extLst>
              </a:tr>
              <a:tr h="170832">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logLD50</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0.5</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prelu</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64, 256</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L2</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2.6</a:t>
                      </a:r>
                    </a:p>
                  </a:txBody>
                  <a:tcPr/>
                </a:tc>
                <a:extLst>
                  <a:ext uri="{0D108BD9-81ED-4DB2-BD59-A6C34878D82A}">
                    <a16:rowId xmlns:a16="http://schemas.microsoft.com/office/drawing/2014/main" val="3986553398"/>
                  </a:ext>
                </a:extLst>
              </a:tr>
            </a:tbl>
          </a:graphicData>
        </a:graphic>
      </p:graphicFrame>
      <p:sp>
        <p:nvSpPr>
          <p:cNvPr id="16" name="TextBox 15">
            <a:extLst>
              <a:ext uri="{FF2B5EF4-FFF2-40B4-BE49-F238E27FC236}">
                <a16:creationId xmlns:a16="http://schemas.microsoft.com/office/drawing/2014/main" id="{1E8385FD-A036-40AF-874D-1055902EBCED}"/>
              </a:ext>
            </a:extLst>
          </p:cNvPr>
          <p:cNvSpPr txBox="1"/>
          <p:nvPr/>
        </p:nvSpPr>
        <p:spPr>
          <a:xfrm>
            <a:off x="18114889" y="7315200"/>
            <a:ext cx="4516511"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Table 1 Tuning Results of MLP</a:t>
            </a:r>
          </a:p>
        </p:txBody>
      </p:sp>
      <p:sp>
        <p:nvSpPr>
          <p:cNvPr id="179" name="Rectangle 178">
            <a:extLst>
              <a:ext uri="{FF2B5EF4-FFF2-40B4-BE49-F238E27FC236}">
                <a16:creationId xmlns:a16="http://schemas.microsoft.com/office/drawing/2014/main" id="{840E1036-50DB-4693-827F-B839EE7BC5C8}"/>
              </a:ext>
            </a:extLst>
          </p:cNvPr>
          <p:cNvSpPr/>
          <p:nvPr/>
        </p:nvSpPr>
        <p:spPr>
          <a:xfrm>
            <a:off x="10287000" y="7086600"/>
            <a:ext cx="5655247" cy="2246769"/>
          </a:xfrm>
          <a:prstGeom prst="rect">
            <a:avLst/>
          </a:prstGeom>
        </p:spPr>
        <p:txBody>
          <a:bodyPr wrap="square">
            <a:spAutoFit/>
          </a:bodyPr>
          <a:lstStyle/>
          <a:p>
            <a:pPr marL="585062" indent="-585062" algn="just">
              <a:buFont typeface="Tahoma" pitchFamily="34" charset="0"/>
              <a:buChar char="●"/>
            </a:pPr>
            <a:r>
              <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rPr>
              <a:t>In CNN,</a:t>
            </a:r>
            <a:r>
              <a:rPr lang="en-US" sz="2000" dirty="0">
                <a:latin typeface="Tahoma" panose="020B0604030504040204" pitchFamily="34" charset="0"/>
                <a:ea typeface="Tahoma" panose="020B0604030504040204" pitchFamily="34" charset="0"/>
                <a:cs typeface="Tahoma" panose="020B0604030504040204" pitchFamily="34" charset="0"/>
              </a:rPr>
              <a:t> a empirical setting for the network (with 64 filters, 3 blocks and no dropout rate) is used for all 5 prediction situation.</a:t>
            </a:r>
            <a:endParaRPr lang="en-US" sz="2000" dirty="0">
              <a:solidFill>
                <a:srgbClr val="000000"/>
              </a:solidFill>
              <a:latin typeface="Tahoma" pitchFamily="34" charset="0"/>
              <a:ea typeface="Tahoma" pitchFamily="34" charset="0"/>
              <a:cs typeface="Tahoma" pitchFamily="34" charset="0"/>
            </a:endParaRPr>
          </a:p>
          <a:p>
            <a:pPr marL="585062" indent="-585062" algn="just">
              <a:buFont typeface="Tahoma" pitchFamily="34" charset="0"/>
              <a:buChar char="●"/>
            </a:pPr>
            <a:r>
              <a:rPr lang="en-US" sz="2000" dirty="0">
                <a:solidFill>
                  <a:srgbClr val="000000"/>
                </a:solidFill>
                <a:latin typeface="Tahoma" pitchFamily="34" charset="0"/>
                <a:ea typeface="Tahoma" pitchFamily="34" charset="0"/>
                <a:cs typeface="Tahoma" pitchFamily="34" charset="0"/>
              </a:rPr>
              <a:t>For RNN, due to slow running rate for each epoch, a rough parameter tuning is conducted. The specific value can be checked in our </a:t>
            </a:r>
            <a:r>
              <a:rPr lang="en-US" sz="2000" dirty="0" err="1">
                <a:solidFill>
                  <a:srgbClr val="000000"/>
                </a:solidFill>
                <a:latin typeface="Tahoma" pitchFamily="34" charset="0"/>
                <a:ea typeface="Tahoma" pitchFamily="34" charset="0"/>
                <a:cs typeface="Tahoma" pitchFamily="34" charset="0"/>
              </a:rPr>
              <a:t>Github</a:t>
            </a:r>
            <a:r>
              <a:rPr lang="en-US" sz="2000" dirty="0">
                <a:solidFill>
                  <a:srgbClr val="000000"/>
                </a:solidFill>
                <a:latin typeface="Tahoma" pitchFamily="34" charset="0"/>
                <a:ea typeface="Tahoma" pitchFamily="34" charset="0"/>
                <a:cs typeface="Tahoma" pitchFamily="34" charset="0"/>
              </a:rPr>
              <a:t> Repository.</a:t>
            </a:r>
          </a:p>
        </p:txBody>
      </p:sp>
      <p:sp>
        <p:nvSpPr>
          <p:cNvPr id="159" name="TextBox 158">
            <a:extLst>
              <a:ext uri="{FF2B5EF4-FFF2-40B4-BE49-F238E27FC236}">
                <a16:creationId xmlns:a16="http://schemas.microsoft.com/office/drawing/2014/main" id="{BC8F5450-C372-8545-9768-9452A4A5DDA5}"/>
              </a:ext>
            </a:extLst>
          </p:cNvPr>
          <p:cNvSpPr txBox="1"/>
          <p:nvPr/>
        </p:nvSpPr>
        <p:spPr>
          <a:xfrm>
            <a:off x="16992600" y="14642068"/>
            <a:ext cx="4734842"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Fig. 2 Accuracy Evaluation for All 5 Tasks</a:t>
            </a:r>
          </a:p>
        </p:txBody>
      </p:sp>
      <p:sp>
        <p:nvSpPr>
          <p:cNvPr id="160" name="TextBox 159">
            <a:extLst>
              <a:ext uri="{FF2B5EF4-FFF2-40B4-BE49-F238E27FC236}">
                <a16:creationId xmlns:a16="http://schemas.microsoft.com/office/drawing/2014/main" id="{28F53592-12E8-BB4D-87B3-1C07118722F3}"/>
              </a:ext>
            </a:extLst>
          </p:cNvPr>
          <p:cNvSpPr txBox="1"/>
          <p:nvPr/>
        </p:nvSpPr>
        <p:spPr>
          <a:xfrm>
            <a:off x="10363200" y="14630400"/>
            <a:ext cx="4734842"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Fig. 1 Confusion Matrix for Classification  Tasks</a:t>
            </a:r>
          </a:p>
        </p:txBody>
      </p:sp>
      <p:sp>
        <p:nvSpPr>
          <p:cNvPr id="161" name="TextBox 160">
            <a:extLst>
              <a:ext uri="{FF2B5EF4-FFF2-40B4-BE49-F238E27FC236}">
                <a16:creationId xmlns:a16="http://schemas.microsoft.com/office/drawing/2014/main" id="{FA846952-7E7D-2346-A99B-7DBD4C4E4F6A}"/>
              </a:ext>
            </a:extLst>
          </p:cNvPr>
          <p:cNvSpPr txBox="1"/>
          <p:nvPr/>
        </p:nvSpPr>
        <p:spPr>
          <a:xfrm>
            <a:off x="22479000" y="14596646"/>
            <a:ext cx="4734842"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Fig. 3 Regression Plot for Regression LD50</a:t>
            </a:r>
          </a:p>
        </p:txBody>
      </p:sp>
      <p:sp>
        <p:nvSpPr>
          <p:cNvPr id="2" name="Rectangle 1">
            <a:extLst>
              <a:ext uri="{FF2B5EF4-FFF2-40B4-BE49-F238E27FC236}">
                <a16:creationId xmlns:a16="http://schemas.microsoft.com/office/drawing/2014/main" id="{AEA3F3F3-39F6-484B-B548-3E3386C723D5}"/>
              </a:ext>
            </a:extLst>
          </p:cNvPr>
          <p:cNvSpPr/>
          <p:nvPr/>
        </p:nvSpPr>
        <p:spPr>
          <a:xfrm>
            <a:off x="10287000" y="4016514"/>
            <a:ext cx="7545426" cy="707886"/>
          </a:xfrm>
          <a:prstGeom prst="rect">
            <a:avLst/>
          </a:prstGeom>
        </p:spPr>
        <p:txBody>
          <a:bodyPr wrap="square">
            <a:spAutoFit/>
          </a:bodyPr>
          <a:lstStyle/>
          <a:p>
            <a:pPr marL="585062" indent="-585062">
              <a:buFont typeface="Tahoma" pitchFamily="34" charset="0"/>
              <a:buChar char="●"/>
            </a:pPr>
            <a:r>
              <a:rPr lang="en-US" sz="2000" dirty="0">
                <a:solidFill>
                  <a:srgbClr val="000000"/>
                </a:solidFill>
                <a:latin typeface="Tahoma" pitchFamily="34" charset="0"/>
                <a:ea typeface="Tahoma" pitchFamily="34" charset="0"/>
                <a:cs typeface="Tahoma" pitchFamily="34" charset="0"/>
              </a:rPr>
              <a:t>“Chemical Inception” deep Convolutional Neural Network (CNN) model with “universal” network</a:t>
            </a:r>
          </a:p>
        </p:txBody>
      </p:sp>
    </p:spTree>
    <p:extLst>
      <p:ext uri="{BB962C8B-B14F-4D97-AF65-F5344CB8AC3E}">
        <p14:creationId xmlns:p14="http://schemas.microsoft.com/office/powerpoint/2010/main" val="2685360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A6B77F-8CB1-4E1A-B9F9-87D3BF9AA07C}">
  <ds:schemaRefs>
    <ds:schemaRef ds:uri="http://schemas.microsoft.com/sharepoint/v3/contenttype/forms"/>
  </ds:schemaRefs>
</ds:datastoreItem>
</file>

<file path=customXml/itemProps2.xml><?xml version="1.0" encoding="utf-8"?>
<ds:datastoreItem xmlns:ds="http://schemas.openxmlformats.org/officeDocument/2006/customXml" ds:itemID="{9DD5AEB8-45E6-48C6-98E5-65A2C7785A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F94EDBD-2C6A-48F6-9011-68765FD6469F}">
  <ds:schemaRefs>
    <ds:schemaRef ds:uri="http://www.w3.org/XML/1998/namespace"/>
    <ds:schemaRef ds:uri="http://purl.org/dc/dcmitype/"/>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1722</TotalTime>
  <Words>831</Words>
  <Application>Microsoft Office PowerPoint</Application>
  <PresentationFormat>Custom</PresentationFormat>
  <Paragraphs>124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Calibri</vt:lpstr>
      <vt:lpstr>Symbol</vt:lpstr>
      <vt:lpstr>Tahoma</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18640174382@163.com</cp:lastModifiedBy>
  <cp:revision>131</cp:revision>
  <dcterms:created xsi:type="dcterms:W3CDTF">2012-11-30T02:20:55Z</dcterms:created>
  <dcterms:modified xsi:type="dcterms:W3CDTF">2018-06-27T19:18:42Z</dcterms:modified>
</cp:coreProperties>
</file>